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85174"/>
  </p:normalViewPr>
  <p:slideViewPr>
    <p:cSldViewPr snapToGrid="0" snapToObjects="1">
      <p:cViewPr varScale="1">
        <p:scale>
          <a:sx n="92" d="100"/>
          <a:sy n="92" d="100"/>
        </p:scale>
        <p:origin x="106" y="22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AB7BBA-2F62-4D7D-84F3-8B1F6DBC800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A3F5D1D-34B2-490B-BB54-485C25F48C74}">
      <dgm:prSet phldrT="[Text]"/>
      <dgm:spPr/>
      <dgm:t>
        <a:bodyPr/>
        <a:lstStyle/>
        <a:p>
          <a:r>
            <a:rPr lang="en-US" dirty="0"/>
            <a:t>Requesting rocket launch data from SpaceX API</a:t>
          </a:r>
        </a:p>
      </dgm:t>
    </dgm:pt>
    <dgm:pt modelId="{7DCAF1F2-EDAC-4F8E-8C4D-1253AD0DB5A9}" type="parTrans" cxnId="{18C646EE-E604-4FE1-9F42-ADE30B4A98D6}">
      <dgm:prSet/>
      <dgm:spPr/>
      <dgm:t>
        <a:bodyPr/>
        <a:lstStyle/>
        <a:p>
          <a:endParaRPr lang="en-US"/>
        </a:p>
      </dgm:t>
    </dgm:pt>
    <dgm:pt modelId="{8F3A7338-F7A0-4A45-B7D8-9D2C4FCA3EC6}" type="sibTrans" cxnId="{18C646EE-E604-4FE1-9F42-ADE30B4A98D6}">
      <dgm:prSet/>
      <dgm:spPr/>
      <dgm:t>
        <a:bodyPr/>
        <a:lstStyle/>
        <a:p>
          <a:endParaRPr lang="en-US"/>
        </a:p>
      </dgm:t>
    </dgm:pt>
    <dgm:pt modelId="{D3EEFE20-3684-4A6E-A3DC-5C248482DCC2}">
      <dgm:prSet phldrT="[Text]"/>
      <dgm:spPr/>
      <dgm:t>
        <a:bodyPr/>
        <a:lstStyle/>
        <a:p>
          <a:r>
            <a:rPr lang="en-US" dirty="0"/>
            <a:t>Converting Response to a JSON file</a:t>
          </a:r>
        </a:p>
      </dgm:t>
    </dgm:pt>
    <dgm:pt modelId="{FBE6FCBD-A671-4DEC-8638-B84CFEDC1615}" type="parTrans" cxnId="{025DCF41-2657-44D4-AC2C-54BAF104CCD0}">
      <dgm:prSet/>
      <dgm:spPr/>
      <dgm:t>
        <a:bodyPr/>
        <a:lstStyle/>
        <a:p>
          <a:endParaRPr lang="en-US"/>
        </a:p>
      </dgm:t>
    </dgm:pt>
    <dgm:pt modelId="{22F1077B-3097-4318-9CE9-31ABFB3683D6}" type="sibTrans" cxnId="{025DCF41-2657-44D4-AC2C-54BAF104CCD0}">
      <dgm:prSet/>
      <dgm:spPr/>
      <dgm:t>
        <a:bodyPr/>
        <a:lstStyle/>
        <a:p>
          <a:endParaRPr lang="en-US"/>
        </a:p>
      </dgm:t>
    </dgm:pt>
    <dgm:pt modelId="{00704FE2-9AB9-4C5E-AE07-F6D2802038F7}">
      <dgm:prSet phldrT="[Text]"/>
      <dgm:spPr/>
      <dgm:t>
        <a:bodyPr/>
        <a:lstStyle/>
        <a:p>
          <a:r>
            <a:rPr lang="en-US" dirty="0"/>
            <a:t>Cleaning the data using custom functions.</a:t>
          </a:r>
        </a:p>
      </dgm:t>
    </dgm:pt>
    <dgm:pt modelId="{21C2637F-2085-4036-B808-808D8579CD48}" type="parTrans" cxnId="{F4321E2C-BA2F-478C-8AA1-FE0212DF21A2}">
      <dgm:prSet/>
      <dgm:spPr/>
      <dgm:t>
        <a:bodyPr/>
        <a:lstStyle/>
        <a:p>
          <a:endParaRPr lang="en-US"/>
        </a:p>
      </dgm:t>
    </dgm:pt>
    <dgm:pt modelId="{21E24FEC-42A3-4120-95EB-9055CCFB7977}" type="sibTrans" cxnId="{F4321E2C-BA2F-478C-8AA1-FE0212DF21A2}">
      <dgm:prSet/>
      <dgm:spPr/>
      <dgm:t>
        <a:bodyPr/>
        <a:lstStyle/>
        <a:p>
          <a:endParaRPr lang="en-US"/>
        </a:p>
      </dgm:t>
    </dgm:pt>
    <dgm:pt modelId="{9C1B0ED8-2E23-4A1E-B58B-3EDFB4441C02}" type="pres">
      <dgm:prSet presAssocID="{1EAB7BBA-2F62-4D7D-84F3-8B1F6DBC8003}" presName="outerComposite" presStyleCnt="0">
        <dgm:presLayoutVars>
          <dgm:chMax val="5"/>
          <dgm:dir/>
          <dgm:resizeHandles val="exact"/>
        </dgm:presLayoutVars>
      </dgm:prSet>
      <dgm:spPr/>
    </dgm:pt>
    <dgm:pt modelId="{323A779A-CECB-41EF-9363-D05B01176DBB}" type="pres">
      <dgm:prSet presAssocID="{1EAB7BBA-2F62-4D7D-84F3-8B1F6DBC8003}" presName="dummyMaxCanvas" presStyleCnt="0">
        <dgm:presLayoutVars/>
      </dgm:prSet>
      <dgm:spPr/>
    </dgm:pt>
    <dgm:pt modelId="{1EB808A6-9CBE-4262-BB0E-EA8074183A8D}" type="pres">
      <dgm:prSet presAssocID="{1EAB7BBA-2F62-4D7D-84F3-8B1F6DBC8003}" presName="ThreeNodes_1" presStyleLbl="node1" presStyleIdx="0" presStyleCnt="3">
        <dgm:presLayoutVars>
          <dgm:bulletEnabled val="1"/>
        </dgm:presLayoutVars>
      </dgm:prSet>
      <dgm:spPr/>
    </dgm:pt>
    <dgm:pt modelId="{A75D0E26-10BE-4E16-8EB0-CE4C903B5F0D}" type="pres">
      <dgm:prSet presAssocID="{1EAB7BBA-2F62-4D7D-84F3-8B1F6DBC8003}" presName="ThreeNodes_2" presStyleLbl="node1" presStyleIdx="1" presStyleCnt="3">
        <dgm:presLayoutVars>
          <dgm:bulletEnabled val="1"/>
        </dgm:presLayoutVars>
      </dgm:prSet>
      <dgm:spPr/>
    </dgm:pt>
    <dgm:pt modelId="{A455B88A-0470-4E99-B6A4-AE3555E6B964}" type="pres">
      <dgm:prSet presAssocID="{1EAB7BBA-2F62-4D7D-84F3-8B1F6DBC8003}" presName="ThreeNodes_3" presStyleLbl="node1" presStyleIdx="2" presStyleCnt="3">
        <dgm:presLayoutVars>
          <dgm:bulletEnabled val="1"/>
        </dgm:presLayoutVars>
      </dgm:prSet>
      <dgm:spPr/>
    </dgm:pt>
    <dgm:pt modelId="{E701749B-5695-49CE-BA43-1845B3D49A5D}" type="pres">
      <dgm:prSet presAssocID="{1EAB7BBA-2F62-4D7D-84F3-8B1F6DBC8003}" presName="ThreeConn_1-2" presStyleLbl="fgAccFollowNode1" presStyleIdx="0" presStyleCnt="2">
        <dgm:presLayoutVars>
          <dgm:bulletEnabled val="1"/>
        </dgm:presLayoutVars>
      </dgm:prSet>
      <dgm:spPr/>
    </dgm:pt>
    <dgm:pt modelId="{F3A6E64A-D0DD-4BA0-8551-1C4DC559D7BF}" type="pres">
      <dgm:prSet presAssocID="{1EAB7BBA-2F62-4D7D-84F3-8B1F6DBC8003}" presName="ThreeConn_2-3" presStyleLbl="fgAccFollowNode1" presStyleIdx="1" presStyleCnt="2">
        <dgm:presLayoutVars>
          <dgm:bulletEnabled val="1"/>
        </dgm:presLayoutVars>
      </dgm:prSet>
      <dgm:spPr/>
    </dgm:pt>
    <dgm:pt modelId="{3E25C1A8-8CAA-4ED0-92BE-4C373115338B}" type="pres">
      <dgm:prSet presAssocID="{1EAB7BBA-2F62-4D7D-84F3-8B1F6DBC8003}" presName="ThreeNodes_1_text" presStyleLbl="node1" presStyleIdx="2" presStyleCnt="3">
        <dgm:presLayoutVars>
          <dgm:bulletEnabled val="1"/>
        </dgm:presLayoutVars>
      </dgm:prSet>
      <dgm:spPr/>
    </dgm:pt>
    <dgm:pt modelId="{35E4FBF9-3C02-444B-BDB7-03A9CFAE3A90}" type="pres">
      <dgm:prSet presAssocID="{1EAB7BBA-2F62-4D7D-84F3-8B1F6DBC8003}" presName="ThreeNodes_2_text" presStyleLbl="node1" presStyleIdx="2" presStyleCnt="3">
        <dgm:presLayoutVars>
          <dgm:bulletEnabled val="1"/>
        </dgm:presLayoutVars>
      </dgm:prSet>
      <dgm:spPr/>
    </dgm:pt>
    <dgm:pt modelId="{1F831A8D-AFB6-46D3-8DC5-671EA125FC29}" type="pres">
      <dgm:prSet presAssocID="{1EAB7BBA-2F62-4D7D-84F3-8B1F6DBC8003}" presName="ThreeNodes_3_text" presStyleLbl="node1" presStyleIdx="2" presStyleCnt="3">
        <dgm:presLayoutVars>
          <dgm:bulletEnabled val="1"/>
        </dgm:presLayoutVars>
      </dgm:prSet>
      <dgm:spPr/>
    </dgm:pt>
  </dgm:ptLst>
  <dgm:cxnLst>
    <dgm:cxn modelId="{90DBDC20-CF71-4A41-BD3B-4E44F53EA321}" type="presOf" srcId="{00704FE2-9AB9-4C5E-AE07-F6D2802038F7}" destId="{1F831A8D-AFB6-46D3-8DC5-671EA125FC29}" srcOrd="1" destOrd="0" presId="urn:microsoft.com/office/officeart/2005/8/layout/vProcess5"/>
    <dgm:cxn modelId="{F4321E2C-BA2F-478C-8AA1-FE0212DF21A2}" srcId="{1EAB7BBA-2F62-4D7D-84F3-8B1F6DBC8003}" destId="{00704FE2-9AB9-4C5E-AE07-F6D2802038F7}" srcOrd="2" destOrd="0" parTransId="{21C2637F-2085-4036-B808-808D8579CD48}" sibTransId="{21E24FEC-42A3-4120-95EB-9055CCFB7977}"/>
    <dgm:cxn modelId="{7684EE37-7677-4AF9-B59C-F0D527A1FE15}" type="presOf" srcId="{1EAB7BBA-2F62-4D7D-84F3-8B1F6DBC8003}" destId="{9C1B0ED8-2E23-4A1E-B58B-3EDFB4441C02}" srcOrd="0" destOrd="0" presId="urn:microsoft.com/office/officeart/2005/8/layout/vProcess5"/>
    <dgm:cxn modelId="{025DCF41-2657-44D4-AC2C-54BAF104CCD0}" srcId="{1EAB7BBA-2F62-4D7D-84F3-8B1F6DBC8003}" destId="{D3EEFE20-3684-4A6E-A3DC-5C248482DCC2}" srcOrd="1" destOrd="0" parTransId="{FBE6FCBD-A671-4DEC-8638-B84CFEDC1615}" sibTransId="{22F1077B-3097-4318-9CE9-31ABFB3683D6}"/>
    <dgm:cxn modelId="{03D3CF6D-A1C9-4091-9DE6-3B95E1BA01F7}" type="presOf" srcId="{D3EEFE20-3684-4A6E-A3DC-5C248482DCC2}" destId="{35E4FBF9-3C02-444B-BDB7-03A9CFAE3A90}" srcOrd="1" destOrd="0" presId="urn:microsoft.com/office/officeart/2005/8/layout/vProcess5"/>
    <dgm:cxn modelId="{F9042F59-9CCA-41BA-A9FE-4C9C9444F320}" type="presOf" srcId="{00704FE2-9AB9-4C5E-AE07-F6D2802038F7}" destId="{A455B88A-0470-4E99-B6A4-AE3555E6B964}" srcOrd="0" destOrd="0" presId="urn:microsoft.com/office/officeart/2005/8/layout/vProcess5"/>
    <dgm:cxn modelId="{046FB185-4D8D-48F4-8C5E-FF5E10DA6086}" type="presOf" srcId="{1A3F5D1D-34B2-490B-BB54-485C25F48C74}" destId="{1EB808A6-9CBE-4262-BB0E-EA8074183A8D}" srcOrd="0" destOrd="0" presId="urn:microsoft.com/office/officeart/2005/8/layout/vProcess5"/>
    <dgm:cxn modelId="{25A39EB0-269C-47A2-A4AC-6A3403C8FBD3}" type="presOf" srcId="{22F1077B-3097-4318-9CE9-31ABFB3683D6}" destId="{F3A6E64A-D0DD-4BA0-8551-1C4DC559D7BF}" srcOrd="0" destOrd="0" presId="urn:microsoft.com/office/officeart/2005/8/layout/vProcess5"/>
    <dgm:cxn modelId="{68C556E9-7690-4AD2-A8A9-C0913177A1C2}" type="presOf" srcId="{8F3A7338-F7A0-4A45-B7D8-9D2C4FCA3EC6}" destId="{E701749B-5695-49CE-BA43-1845B3D49A5D}" srcOrd="0" destOrd="0" presId="urn:microsoft.com/office/officeart/2005/8/layout/vProcess5"/>
    <dgm:cxn modelId="{6F908EEB-7C03-4B8D-B2AD-BA431B71A4EA}" type="presOf" srcId="{D3EEFE20-3684-4A6E-A3DC-5C248482DCC2}" destId="{A75D0E26-10BE-4E16-8EB0-CE4C903B5F0D}" srcOrd="0" destOrd="0" presId="urn:microsoft.com/office/officeart/2005/8/layout/vProcess5"/>
    <dgm:cxn modelId="{18C646EE-E604-4FE1-9F42-ADE30B4A98D6}" srcId="{1EAB7BBA-2F62-4D7D-84F3-8B1F6DBC8003}" destId="{1A3F5D1D-34B2-490B-BB54-485C25F48C74}" srcOrd="0" destOrd="0" parTransId="{7DCAF1F2-EDAC-4F8E-8C4D-1253AD0DB5A9}" sibTransId="{8F3A7338-F7A0-4A45-B7D8-9D2C4FCA3EC6}"/>
    <dgm:cxn modelId="{CBE3CDEE-5DF0-4BCE-85AB-FF61952AC851}" type="presOf" srcId="{1A3F5D1D-34B2-490B-BB54-485C25F48C74}" destId="{3E25C1A8-8CAA-4ED0-92BE-4C373115338B}" srcOrd="1" destOrd="0" presId="urn:microsoft.com/office/officeart/2005/8/layout/vProcess5"/>
    <dgm:cxn modelId="{EAD3688F-E639-4336-B6B6-EF703394F714}" type="presParOf" srcId="{9C1B0ED8-2E23-4A1E-B58B-3EDFB4441C02}" destId="{323A779A-CECB-41EF-9363-D05B01176DBB}" srcOrd="0" destOrd="0" presId="urn:microsoft.com/office/officeart/2005/8/layout/vProcess5"/>
    <dgm:cxn modelId="{27DB2C97-BF62-4444-BFB7-22E4373C3625}" type="presParOf" srcId="{9C1B0ED8-2E23-4A1E-B58B-3EDFB4441C02}" destId="{1EB808A6-9CBE-4262-BB0E-EA8074183A8D}" srcOrd="1" destOrd="0" presId="urn:microsoft.com/office/officeart/2005/8/layout/vProcess5"/>
    <dgm:cxn modelId="{A1D1ABC6-6050-4620-81D0-8BD14B72D457}" type="presParOf" srcId="{9C1B0ED8-2E23-4A1E-B58B-3EDFB4441C02}" destId="{A75D0E26-10BE-4E16-8EB0-CE4C903B5F0D}" srcOrd="2" destOrd="0" presId="urn:microsoft.com/office/officeart/2005/8/layout/vProcess5"/>
    <dgm:cxn modelId="{2938DA66-4DDC-4404-AEBE-D9B10C0FA67B}" type="presParOf" srcId="{9C1B0ED8-2E23-4A1E-B58B-3EDFB4441C02}" destId="{A455B88A-0470-4E99-B6A4-AE3555E6B964}" srcOrd="3" destOrd="0" presId="urn:microsoft.com/office/officeart/2005/8/layout/vProcess5"/>
    <dgm:cxn modelId="{77E58CD4-332B-429D-BE8B-65B310199D0E}" type="presParOf" srcId="{9C1B0ED8-2E23-4A1E-B58B-3EDFB4441C02}" destId="{E701749B-5695-49CE-BA43-1845B3D49A5D}" srcOrd="4" destOrd="0" presId="urn:microsoft.com/office/officeart/2005/8/layout/vProcess5"/>
    <dgm:cxn modelId="{EB6BF781-1FF4-4326-9FC9-937C9AEC125A}" type="presParOf" srcId="{9C1B0ED8-2E23-4A1E-B58B-3EDFB4441C02}" destId="{F3A6E64A-D0DD-4BA0-8551-1C4DC559D7BF}" srcOrd="5" destOrd="0" presId="urn:microsoft.com/office/officeart/2005/8/layout/vProcess5"/>
    <dgm:cxn modelId="{1DFD3CE8-1494-466A-86AC-E26645477290}" type="presParOf" srcId="{9C1B0ED8-2E23-4A1E-B58B-3EDFB4441C02}" destId="{3E25C1A8-8CAA-4ED0-92BE-4C373115338B}" srcOrd="6" destOrd="0" presId="urn:microsoft.com/office/officeart/2005/8/layout/vProcess5"/>
    <dgm:cxn modelId="{30BF3E2A-1B75-43BE-903B-2516A345C099}" type="presParOf" srcId="{9C1B0ED8-2E23-4A1E-B58B-3EDFB4441C02}" destId="{35E4FBF9-3C02-444B-BDB7-03A9CFAE3A90}" srcOrd="7" destOrd="0" presId="urn:microsoft.com/office/officeart/2005/8/layout/vProcess5"/>
    <dgm:cxn modelId="{90939BAC-5B39-46BA-872D-E67A6E3FB187}" type="presParOf" srcId="{9C1B0ED8-2E23-4A1E-B58B-3EDFB4441C02}" destId="{1F831A8D-AFB6-46D3-8DC5-671EA125FC2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D1090D-F49C-4A19-B836-5C1C9BB96C7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3927551A-6279-4C5F-97CC-ED8E30BD74FD}">
      <dgm:prSet phldrT="[Text]"/>
      <dgm:spPr/>
      <dgm:t>
        <a:bodyPr/>
        <a:lstStyle/>
        <a:p>
          <a:r>
            <a:rPr lang="en-US" dirty="0"/>
            <a:t>Combining the columns into a dictionary to create data frame</a:t>
          </a:r>
        </a:p>
      </dgm:t>
    </dgm:pt>
    <dgm:pt modelId="{55D233ED-4C22-4BB0-A019-446996CCD2BB}" type="parTrans" cxnId="{13A1C417-CE52-4A70-B431-4584990739D9}">
      <dgm:prSet/>
      <dgm:spPr/>
      <dgm:t>
        <a:bodyPr/>
        <a:lstStyle/>
        <a:p>
          <a:endParaRPr lang="en-US"/>
        </a:p>
      </dgm:t>
    </dgm:pt>
    <dgm:pt modelId="{CE4E6870-1810-4448-A331-76F0400AA0B2}" type="sibTrans" cxnId="{13A1C417-CE52-4A70-B431-4584990739D9}">
      <dgm:prSet/>
      <dgm:spPr/>
      <dgm:t>
        <a:bodyPr/>
        <a:lstStyle/>
        <a:p>
          <a:endParaRPr lang="en-US"/>
        </a:p>
      </dgm:t>
    </dgm:pt>
    <dgm:pt modelId="{E66B5001-F038-4106-A68E-ADBCB5ED358D}">
      <dgm:prSet phldrT="[Text]"/>
      <dgm:spPr/>
      <dgm:t>
        <a:bodyPr/>
        <a:lstStyle/>
        <a:p>
          <a:r>
            <a:rPr lang="en-US" dirty="0"/>
            <a:t>Filtering </a:t>
          </a:r>
          <a:r>
            <a:rPr lang="en-US" dirty="0" err="1"/>
            <a:t>dataframe</a:t>
          </a:r>
          <a:r>
            <a:rPr lang="en-US" dirty="0"/>
            <a:t> to only include Falcon 9 launches.</a:t>
          </a:r>
        </a:p>
      </dgm:t>
    </dgm:pt>
    <dgm:pt modelId="{181A85AC-7853-4ED0-9BC3-04A5F4C12F57}" type="parTrans" cxnId="{C907A1BD-BDCA-487C-A6F8-656D18378697}">
      <dgm:prSet/>
      <dgm:spPr/>
      <dgm:t>
        <a:bodyPr/>
        <a:lstStyle/>
        <a:p>
          <a:endParaRPr lang="en-US"/>
        </a:p>
      </dgm:t>
    </dgm:pt>
    <dgm:pt modelId="{D6AF8C64-679D-42C7-83B0-FB597CF2D0ED}" type="sibTrans" cxnId="{C907A1BD-BDCA-487C-A6F8-656D18378697}">
      <dgm:prSet/>
      <dgm:spPr/>
      <dgm:t>
        <a:bodyPr/>
        <a:lstStyle/>
        <a:p>
          <a:endParaRPr lang="en-US"/>
        </a:p>
      </dgm:t>
    </dgm:pt>
    <dgm:pt modelId="{D1808C80-A94E-42EA-8E5C-5D86B4A4421B}">
      <dgm:prSet phldrT="[Text]"/>
      <dgm:spPr/>
      <dgm:t>
        <a:bodyPr/>
        <a:lstStyle/>
        <a:p>
          <a:r>
            <a:rPr lang="en-US" dirty="0"/>
            <a:t>Imputing missing values and saving to CSV</a:t>
          </a:r>
        </a:p>
      </dgm:t>
    </dgm:pt>
    <dgm:pt modelId="{0B6E3894-F731-4764-9603-D1FED52B11A3}" type="parTrans" cxnId="{9CEA6603-678A-47D7-AA66-90C7C2EA4151}">
      <dgm:prSet/>
      <dgm:spPr/>
      <dgm:t>
        <a:bodyPr/>
        <a:lstStyle/>
        <a:p>
          <a:endParaRPr lang="en-US"/>
        </a:p>
      </dgm:t>
    </dgm:pt>
    <dgm:pt modelId="{17628884-C674-4961-9C93-BEE55546AF10}" type="sibTrans" cxnId="{9CEA6603-678A-47D7-AA66-90C7C2EA4151}">
      <dgm:prSet/>
      <dgm:spPr/>
      <dgm:t>
        <a:bodyPr/>
        <a:lstStyle/>
        <a:p>
          <a:endParaRPr lang="en-US"/>
        </a:p>
      </dgm:t>
    </dgm:pt>
    <dgm:pt modelId="{C4BCCC70-A2FA-4D03-A0E6-259799682935}" type="pres">
      <dgm:prSet presAssocID="{09D1090D-F49C-4A19-B836-5C1C9BB96C73}" presName="outerComposite" presStyleCnt="0">
        <dgm:presLayoutVars>
          <dgm:chMax val="5"/>
          <dgm:dir/>
          <dgm:resizeHandles val="exact"/>
        </dgm:presLayoutVars>
      </dgm:prSet>
      <dgm:spPr/>
    </dgm:pt>
    <dgm:pt modelId="{7BE92BBD-2957-4184-95AF-DB9BA0A23CB1}" type="pres">
      <dgm:prSet presAssocID="{09D1090D-F49C-4A19-B836-5C1C9BB96C73}" presName="dummyMaxCanvas" presStyleCnt="0">
        <dgm:presLayoutVars/>
      </dgm:prSet>
      <dgm:spPr/>
    </dgm:pt>
    <dgm:pt modelId="{B501AF32-E78A-41A9-862A-221FDF7B7955}" type="pres">
      <dgm:prSet presAssocID="{09D1090D-F49C-4A19-B836-5C1C9BB96C73}" presName="ThreeNodes_1" presStyleLbl="node1" presStyleIdx="0" presStyleCnt="3">
        <dgm:presLayoutVars>
          <dgm:bulletEnabled val="1"/>
        </dgm:presLayoutVars>
      </dgm:prSet>
      <dgm:spPr/>
    </dgm:pt>
    <dgm:pt modelId="{3BC108D6-C4BE-4537-A917-5232A42A85F2}" type="pres">
      <dgm:prSet presAssocID="{09D1090D-F49C-4A19-B836-5C1C9BB96C73}" presName="ThreeNodes_2" presStyleLbl="node1" presStyleIdx="1" presStyleCnt="3">
        <dgm:presLayoutVars>
          <dgm:bulletEnabled val="1"/>
        </dgm:presLayoutVars>
      </dgm:prSet>
      <dgm:spPr/>
    </dgm:pt>
    <dgm:pt modelId="{17F8AA83-A3AF-4326-B05B-A21D8DCA62CC}" type="pres">
      <dgm:prSet presAssocID="{09D1090D-F49C-4A19-B836-5C1C9BB96C73}" presName="ThreeNodes_3" presStyleLbl="node1" presStyleIdx="2" presStyleCnt="3">
        <dgm:presLayoutVars>
          <dgm:bulletEnabled val="1"/>
        </dgm:presLayoutVars>
      </dgm:prSet>
      <dgm:spPr/>
    </dgm:pt>
    <dgm:pt modelId="{F9B25487-AA4E-4676-8BD0-464D53DCB3AE}" type="pres">
      <dgm:prSet presAssocID="{09D1090D-F49C-4A19-B836-5C1C9BB96C73}" presName="ThreeConn_1-2" presStyleLbl="fgAccFollowNode1" presStyleIdx="0" presStyleCnt="2">
        <dgm:presLayoutVars>
          <dgm:bulletEnabled val="1"/>
        </dgm:presLayoutVars>
      </dgm:prSet>
      <dgm:spPr/>
    </dgm:pt>
    <dgm:pt modelId="{BC8870F3-AE51-4230-9053-E69B4A40B7B7}" type="pres">
      <dgm:prSet presAssocID="{09D1090D-F49C-4A19-B836-5C1C9BB96C73}" presName="ThreeConn_2-3" presStyleLbl="fgAccFollowNode1" presStyleIdx="1" presStyleCnt="2">
        <dgm:presLayoutVars>
          <dgm:bulletEnabled val="1"/>
        </dgm:presLayoutVars>
      </dgm:prSet>
      <dgm:spPr/>
    </dgm:pt>
    <dgm:pt modelId="{88A3B5B2-FCC2-4C07-B3D0-EE5A5BAB95C6}" type="pres">
      <dgm:prSet presAssocID="{09D1090D-F49C-4A19-B836-5C1C9BB96C73}" presName="ThreeNodes_1_text" presStyleLbl="node1" presStyleIdx="2" presStyleCnt="3">
        <dgm:presLayoutVars>
          <dgm:bulletEnabled val="1"/>
        </dgm:presLayoutVars>
      </dgm:prSet>
      <dgm:spPr/>
    </dgm:pt>
    <dgm:pt modelId="{71AF2B71-815A-48C7-9713-CDAB6DF27687}" type="pres">
      <dgm:prSet presAssocID="{09D1090D-F49C-4A19-B836-5C1C9BB96C73}" presName="ThreeNodes_2_text" presStyleLbl="node1" presStyleIdx="2" presStyleCnt="3">
        <dgm:presLayoutVars>
          <dgm:bulletEnabled val="1"/>
        </dgm:presLayoutVars>
      </dgm:prSet>
      <dgm:spPr/>
    </dgm:pt>
    <dgm:pt modelId="{DBDDE8EA-5C55-447F-8A51-91C7C2E309D6}" type="pres">
      <dgm:prSet presAssocID="{09D1090D-F49C-4A19-B836-5C1C9BB96C73}" presName="ThreeNodes_3_text" presStyleLbl="node1" presStyleIdx="2" presStyleCnt="3">
        <dgm:presLayoutVars>
          <dgm:bulletEnabled val="1"/>
        </dgm:presLayoutVars>
      </dgm:prSet>
      <dgm:spPr/>
    </dgm:pt>
  </dgm:ptLst>
  <dgm:cxnLst>
    <dgm:cxn modelId="{9CEA6603-678A-47D7-AA66-90C7C2EA4151}" srcId="{09D1090D-F49C-4A19-B836-5C1C9BB96C73}" destId="{D1808C80-A94E-42EA-8E5C-5D86B4A4421B}" srcOrd="2" destOrd="0" parTransId="{0B6E3894-F731-4764-9603-D1FED52B11A3}" sibTransId="{17628884-C674-4961-9C93-BEE55546AF10}"/>
    <dgm:cxn modelId="{BFA8DE03-AE83-47BA-9261-0A3E769424BD}" type="presOf" srcId="{D1808C80-A94E-42EA-8E5C-5D86B4A4421B}" destId="{DBDDE8EA-5C55-447F-8A51-91C7C2E309D6}" srcOrd="1" destOrd="0" presId="urn:microsoft.com/office/officeart/2005/8/layout/vProcess5"/>
    <dgm:cxn modelId="{13A1C417-CE52-4A70-B431-4584990739D9}" srcId="{09D1090D-F49C-4A19-B836-5C1C9BB96C73}" destId="{3927551A-6279-4C5F-97CC-ED8E30BD74FD}" srcOrd="0" destOrd="0" parTransId="{55D233ED-4C22-4BB0-A019-446996CCD2BB}" sibTransId="{CE4E6870-1810-4448-A331-76F0400AA0B2}"/>
    <dgm:cxn modelId="{C6C03B26-968B-4EBE-BDAC-CEBF1D422BB1}" type="presOf" srcId="{09D1090D-F49C-4A19-B836-5C1C9BB96C73}" destId="{C4BCCC70-A2FA-4D03-A0E6-259799682935}" srcOrd="0" destOrd="0" presId="urn:microsoft.com/office/officeart/2005/8/layout/vProcess5"/>
    <dgm:cxn modelId="{8EAC0249-A032-4721-A3AF-34DA8875ED24}" type="presOf" srcId="{D1808C80-A94E-42EA-8E5C-5D86B4A4421B}" destId="{17F8AA83-A3AF-4326-B05B-A21D8DCA62CC}" srcOrd="0" destOrd="0" presId="urn:microsoft.com/office/officeart/2005/8/layout/vProcess5"/>
    <dgm:cxn modelId="{56924176-92E8-4585-B61D-034B71D32BC4}" type="presOf" srcId="{E66B5001-F038-4106-A68E-ADBCB5ED358D}" destId="{71AF2B71-815A-48C7-9713-CDAB6DF27687}" srcOrd="1" destOrd="0" presId="urn:microsoft.com/office/officeart/2005/8/layout/vProcess5"/>
    <dgm:cxn modelId="{E95E2C82-ED52-4F3C-AB78-F7CDE28295CB}" type="presOf" srcId="{D6AF8C64-679D-42C7-83B0-FB597CF2D0ED}" destId="{BC8870F3-AE51-4230-9053-E69B4A40B7B7}" srcOrd="0" destOrd="0" presId="urn:microsoft.com/office/officeart/2005/8/layout/vProcess5"/>
    <dgm:cxn modelId="{BE11C69C-E025-4789-B6E7-30EDD321034B}" type="presOf" srcId="{3927551A-6279-4C5F-97CC-ED8E30BD74FD}" destId="{B501AF32-E78A-41A9-862A-221FDF7B7955}" srcOrd="0" destOrd="0" presId="urn:microsoft.com/office/officeart/2005/8/layout/vProcess5"/>
    <dgm:cxn modelId="{C579EAA1-B96D-4888-8F11-930366422A58}" type="presOf" srcId="{3927551A-6279-4C5F-97CC-ED8E30BD74FD}" destId="{88A3B5B2-FCC2-4C07-B3D0-EE5A5BAB95C6}" srcOrd="1" destOrd="0" presId="urn:microsoft.com/office/officeart/2005/8/layout/vProcess5"/>
    <dgm:cxn modelId="{C907A1BD-BDCA-487C-A6F8-656D18378697}" srcId="{09D1090D-F49C-4A19-B836-5C1C9BB96C73}" destId="{E66B5001-F038-4106-A68E-ADBCB5ED358D}" srcOrd="1" destOrd="0" parTransId="{181A85AC-7853-4ED0-9BC3-04A5F4C12F57}" sibTransId="{D6AF8C64-679D-42C7-83B0-FB597CF2D0ED}"/>
    <dgm:cxn modelId="{2E9591D0-A534-47D7-90DB-E7BD2FC77C67}" type="presOf" srcId="{CE4E6870-1810-4448-A331-76F0400AA0B2}" destId="{F9B25487-AA4E-4676-8BD0-464D53DCB3AE}" srcOrd="0" destOrd="0" presId="urn:microsoft.com/office/officeart/2005/8/layout/vProcess5"/>
    <dgm:cxn modelId="{214466EA-721A-4576-9E5E-DA4F6C4C8DA7}" type="presOf" srcId="{E66B5001-F038-4106-A68E-ADBCB5ED358D}" destId="{3BC108D6-C4BE-4537-A917-5232A42A85F2}" srcOrd="0" destOrd="0" presId="urn:microsoft.com/office/officeart/2005/8/layout/vProcess5"/>
    <dgm:cxn modelId="{B7D8C979-F468-4FBA-90C7-484C8A2C5CA7}" type="presParOf" srcId="{C4BCCC70-A2FA-4D03-A0E6-259799682935}" destId="{7BE92BBD-2957-4184-95AF-DB9BA0A23CB1}" srcOrd="0" destOrd="0" presId="urn:microsoft.com/office/officeart/2005/8/layout/vProcess5"/>
    <dgm:cxn modelId="{70CE4491-EBA8-43FD-A610-DDE5AB57F56D}" type="presParOf" srcId="{C4BCCC70-A2FA-4D03-A0E6-259799682935}" destId="{B501AF32-E78A-41A9-862A-221FDF7B7955}" srcOrd="1" destOrd="0" presId="urn:microsoft.com/office/officeart/2005/8/layout/vProcess5"/>
    <dgm:cxn modelId="{E1F030CF-4105-494D-92A7-79C26B0752DB}" type="presParOf" srcId="{C4BCCC70-A2FA-4D03-A0E6-259799682935}" destId="{3BC108D6-C4BE-4537-A917-5232A42A85F2}" srcOrd="2" destOrd="0" presId="urn:microsoft.com/office/officeart/2005/8/layout/vProcess5"/>
    <dgm:cxn modelId="{8E09736B-BF16-4C8F-9A9D-92C6E5CD5C09}" type="presParOf" srcId="{C4BCCC70-A2FA-4D03-A0E6-259799682935}" destId="{17F8AA83-A3AF-4326-B05B-A21D8DCA62CC}" srcOrd="3" destOrd="0" presId="urn:microsoft.com/office/officeart/2005/8/layout/vProcess5"/>
    <dgm:cxn modelId="{BB75DCBD-18E0-4CDC-9E33-1AC98098A92D}" type="presParOf" srcId="{C4BCCC70-A2FA-4D03-A0E6-259799682935}" destId="{F9B25487-AA4E-4676-8BD0-464D53DCB3AE}" srcOrd="4" destOrd="0" presId="urn:microsoft.com/office/officeart/2005/8/layout/vProcess5"/>
    <dgm:cxn modelId="{70457A12-52B6-4D85-9B38-FEB32FADB0AA}" type="presParOf" srcId="{C4BCCC70-A2FA-4D03-A0E6-259799682935}" destId="{BC8870F3-AE51-4230-9053-E69B4A40B7B7}" srcOrd="5" destOrd="0" presId="urn:microsoft.com/office/officeart/2005/8/layout/vProcess5"/>
    <dgm:cxn modelId="{804E897D-6964-4659-8CAF-6C7E1AACFB6D}" type="presParOf" srcId="{C4BCCC70-A2FA-4D03-A0E6-259799682935}" destId="{88A3B5B2-FCC2-4C07-B3D0-EE5A5BAB95C6}" srcOrd="6" destOrd="0" presId="urn:microsoft.com/office/officeart/2005/8/layout/vProcess5"/>
    <dgm:cxn modelId="{A48A75A5-7BFD-4702-A8C9-A06387AFFC1F}" type="presParOf" srcId="{C4BCCC70-A2FA-4D03-A0E6-259799682935}" destId="{71AF2B71-815A-48C7-9713-CDAB6DF27687}" srcOrd="7" destOrd="0" presId="urn:microsoft.com/office/officeart/2005/8/layout/vProcess5"/>
    <dgm:cxn modelId="{FAC1ADA8-CC25-4C0E-A6BA-61ED3972E84B}" type="presParOf" srcId="{C4BCCC70-A2FA-4D03-A0E6-259799682935}" destId="{DBDDE8EA-5C55-447F-8A51-91C7C2E309D6}" srcOrd="8" destOrd="0" presId="urn:microsoft.com/office/officeart/2005/8/layout/v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04A541-BFAD-42B4-8F25-8D76C1FD9DDD}"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459A37ED-99C1-448E-8452-382BE65B7E17}">
      <dgm:prSet phldrT="[Text]"/>
      <dgm:spPr/>
      <dgm:t>
        <a:bodyPr/>
        <a:lstStyle/>
        <a:p>
          <a:r>
            <a:rPr lang="en-US" spc="-25" dirty="0">
              <a:solidFill>
                <a:srgbClr val="FFFFFF"/>
              </a:solidFill>
              <a:latin typeface="Carlito"/>
              <a:cs typeface="Carlito"/>
            </a:rPr>
            <a:t>Request</a:t>
          </a:r>
          <a:r>
            <a:rPr lang="en-US" spc="-114" dirty="0">
              <a:solidFill>
                <a:srgbClr val="FFFFFF"/>
              </a:solidFill>
              <a:latin typeface="Carlito"/>
              <a:cs typeface="Carlito"/>
            </a:rPr>
            <a:t> </a:t>
          </a:r>
          <a:r>
            <a:rPr lang="en-US" spc="-5" dirty="0">
              <a:solidFill>
                <a:srgbClr val="FFFFFF"/>
              </a:solidFill>
              <a:latin typeface="Carlito"/>
              <a:cs typeface="Carlito"/>
            </a:rPr>
            <a:t>Wikipedia</a:t>
          </a:r>
          <a:endParaRPr lang="en-US" dirty="0">
            <a:latin typeface="Carlito"/>
            <a:cs typeface="Carlito"/>
          </a:endParaRPr>
        </a:p>
        <a:p>
          <a:r>
            <a:rPr lang="en-US" spc="-25" dirty="0">
              <a:solidFill>
                <a:srgbClr val="FFFFFF"/>
              </a:solidFill>
              <a:latin typeface="Carlito"/>
              <a:cs typeface="Carlito"/>
            </a:rPr>
            <a:t>html</a:t>
          </a:r>
          <a:endParaRPr lang="en-US" dirty="0"/>
        </a:p>
      </dgm:t>
    </dgm:pt>
    <dgm:pt modelId="{CDC0DB24-615E-4241-A47F-74702BDC9E22}" type="parTrans" cxnId="{3808FD20-7B0E-4F56-AA8F-4560312C8AAD}">
      <dgm:prSet/>
      <dgm:spPr/>
      <dgm:t>
        <a:bodyPr/>
        <a:lstStyle/>
        <a:p>
          <a:endParaRPr lang="en-US"/>
        </a:p>
      </dgm:t>
    </dgm:pt>
    <dgm:pt modelId="{CA28EBDE-F678-4316-AA3E-A74D422C1537}" type="sibTrans" cxnId="{3808FD20-7B0E-4F56-AA8F-4560312C8AAD}">
      <dgm:prSet/>
      <dgm:spPr/>
      <dgm:t>
        <a:bodyPr/>
        <a:lstStyle/>
        <a:p>
          <a:endParaRPr lang="en-US"/>
        </a:p>
      </dgm:t>
    </dgm:pt>
    <dgm:pt modelId="{0F984D82-B7E9-4DD0-AAF4-1539DAD2F3A0}">
      <dgm:prSet phldrT="[Text]"/>
      <dgm:spPr/>
      <dgm:t>
        <a:bodyPr/>
        <a:lstStyle/>
        <a:p>
          <a:r>
            <a:rPr lang="en-US" spc="-15" dirty="0">
              <a:solidFill>
                <a:srgbClr val="FFFFFF"/>
              </a:solidFill>
              <a:latin typeface="Carlito"/>
              <a:cs typeface="Carlito"/>
            </a:rPr>
            <a:t>Creating a </a:t>
          </a:r>
          <a:r>
            <a:rPr lang="en-US" spc="-15" dirty="0" err="1">
              <a:solidFill>
                <a:srgbClr val="FFFFFF"/>
              </a:solidFill>
              <a:latin typeface="Carlito"/>
              <a:cs typeface="Carlito"/>
            </a:rPr>
            <a:t>BeautifulSoup</a:t>
          </a:r>
          <a:r>
            <a:rPr lang="en-US" spc="-15" dirty="0">
              <a:solidFill>
                <a:srgbClr val="FFFFFF"/>
              </a:solidFill>
              <a:latin typeface="Carlito"/>
              <a:cs typeface="Carlito"/>
            </a:rPr>
            <a:t> object with HTML parser.</a:t>
          </a:r>
          <a:endParaRPr lang="en-US" dirty="0"/>
        </a:p>
      </dgm:t>
    </dgm:pt>
    <dgm:pt modelId="{6D70164B-8D0A-4428-A17A-6962614CF4EB}" type="parTrans" cxnId="{2A9FCABE-D2AB-4862-A686-E7B3850F7FE7}">
      <dgm:prSet/>
      <dgm:spPr/>
      <dgm:t>
        <a:bodyPr/>
        <a:lstStyle/>
        <a:p>
          <a:endParaRPr lang="en-US"/>
        </a:p>
      </dgm:t>
    </dgm:pt>
    <dgm:pt modelId="{243CF799-97BE-4E67-AD20-5876057F43C1}" type="sibTrans" cxnId="{2A9FCABE-D2AB-4862-A686-E7B3850F7FE7}">
      <dgm:prSet/>
      <dgm:spPr/>
      <dgm:t>
        <a:bodyPr/>
        <a:lstStyle/>
        <a:p>
          <a:endParaRPr lang="en-US"/>
        </a:p>
      </dgm:t>
    </dgm:pt>
    <dgm:pt modelId="{6E998DAE-E3EA-4772-A0ED-94F195F2A9AA}">
      <dgm:prSet phldrT="[Text]"/>
      <dgm:spPr/>
      <dgm:t>
        <a:bodyPr/>
        <a:lstStyle/>
        <a:p>
          <a:r>
            <a:rPr lang="en-US" spc="-15" dirty="0">
              <a:solidFill>
                <a:srgbClr val="FFFFFF"/>
              </a:solidFill>
              <a:latin typeface="Carlito"/>
              <a:cs typeface="Carlito"/>
            </a:rPr>
            <a:t>Finding all tables and assigning the result to a list</a:t>
          </a:r>
          <a:endParaRPr lang="en-US" dirty="0"/>
        </a:p>
      </dgm:t>
    </dgm:pt>
    <dgm:pt modelId="{6BD142E1-2C99-48A5-B512-AB40C0201E39}" type="parTrans" cxnId="{CA769E0C-A82A-4B88-88F6-25B22BBF0761}">
      <dgm:prSet/>
      <dgm:spPr/>
      <dgm:t>
        <a:bodyPr/>
        <a:lstStyle/>
        <a:p>
          <a:endParaRPr lang="en-US"/>
        </a:p>
      </dgm:t>
    </dgm:pt>
    <dgm:pt modelId="{54E36B92-02B6-414E-B9A8-E158C8B928F7}" type="sibTrans" cxnId="{CA769E0C-A82A-4B88-88F6-25B22BBF0761}">
      <dgm:prSet/>
      <dgm:spPr/>
      <dgm:t>
        <a:bodyPr/>
        <a:lstStyle/>
        <a:p>
          <a:endParaRPr lang="en-US"/>
        </a:p>
      </dgm:t>
    </dgm:pt>
    <dgm:pt modelId="{C3F8AAF7-69EF-4BCF-9FF0-243FED9D5272}">
      <dgm:prSet phldrT="[Text]"/>
      <dgm:spPr/>
      <dgm:t>
        <a:bodyPr/>
        <a:lstStyle/>
        <a:p>
          <a:r>
            <a:rPr lang="en-US" spc="-40" dirty="0">
              <a:solidFill>
                <a:srgbClr val="FFFFFF"/>
              </a:solidFill>
              <a:latin typeface="Carlito"/>
              <a:cs typeface="Carlito"/>
            </a:rPr>
            <a:t>Create an empty</a:t>
          </a:r>
          <a:r>
            <a:rPr lang="en-US" spc="-70" dirty="0">
              <a:solidFill>
                <a:srgbClr val="FFFFFF"/>
              </a:solidFill>
              <a:latin typeface="Carlito"/>
              <a:cs typeface="Carlito"/>
            </a:rPr>
            <a:t> </a:t>
          </a:r>
          <a:r>
            <a:rPr lang="en-US" spc="-10" dirty="0">
              <a:solidFill>
                <a:srgbClr val="FFFFFF"/>
              </a:solidFill>
              <a:latin typeface="Carlito"/>
              <a:cs typeface="Carlito"/>
            </a:rPr>
            <a:t>dictionary with keys.</a:t>
          </a:r>
          <a:endParaRPr lang="en-US" dirty="0"/>
        </a:p>
      </dgm:t>
    </dgm:pt>
    <dgm:pt modelId="{D18D926F-2AFD-485B-96CD-50924B0C40B0}" type="parTrans" cxnId="{A7979857-87A2-4D4F-807B-684478EC7464}">
      <dgm:prSet/>
      <dgm:spPr/>
      <dgm:t>
        <a:bodyPr/>
        <a:lstStyle/>
        <a:p>
          <a:endParaRPr lang="en-US"/>
        </a:p>
      </dgm:t>
    </dgm:pt>
    <dgm:pt modelId="{224201C1-8035-4208-9A5D-EAF3FC22809C}" type="sibTrans" cxnId="{A7979857-87A2-4D4F-807B-684478EC7464}">
      <dgm:prSet/>
      <dgm:spPr/>
      <dgm:t>
        <a:bodyPr/>
        <a:lstStyle/>
        <a:p>
          <a:endParaRPr lang="en-US"/>
        </a:p>
      </dgm:t>
    </dgm:pt>
    <dgm:pt modelId="{DF051BF5-6670-4AFA-B96D-2A795BB1F91D}">
      <dgm:prSet phldrT="[Text]"/>
      <dgm:spPr/>
      <dgm:t>
        <a:bodyPr/>
        <a:lstStyle/>
        <a:p>
          <a:r>
            <a:rPr lang="en-US" spc="-45" dirty="0">
              <a:solidFill>
                <a:srgbClr val="FFFFFF"/>
              </a:solidFill>
              <a:latin typeface="Carlito"/>
              <a:cs typeface="Carlito"/>
            </a:rPr>
            <a:t>Iterate</a:t>
          </a:r>
          <a:r>
            <a:rPr lang="en-US" spc="-135" dirty="0">
              <a:solidFill>
                <a:srgbClr val="FFFFFF"/>
              </a:solidFill>
              <a:latin typeface="Carlito"/>
              <a:cs typeface="Carlito"/>
            </a:rPr>
            <a:t> </a:t>
          </a:r>
          <a:r>
            <a:rPr lang="en-US" spc="-20" dirty="0">
              <a:solidFill>
                <a:srgbClr val="FFFFFF"/>
              </a:solidFill>
              <a:latin typeface="Carlito"/>
              <a:cs typeface="Carlito"/>
            </a:rPr>
            <a:t>through  table </a:t>
          </a:r>
          <a:r>
            <a:rPr lang="en-US" spc="-5" dirty="0">
              <a:solidFill>
                <a:srgbClr val="FFFFFF"/>
              </a:solidFill>
              <a:latin typeface="Carlito"/>
              <a:cs typeface="Carlito"/>
            </a:rPr>
            <a:t>cells </a:t>
          </a:r>
          <a:r>
            <a:rPr lang="en-US" spc="-30" dirty="0">
              <a:solidFill>
                <a:srgbClr val="FFFFFF"/>
              </a:solidFill>
              <a:latin typeface="Carlito"/>
              <a:cs typeface="Carlito"/>
            </a:rPr>
            <a:t>to  extract </a:t>
          </a:r>
          <a:r>
            <a:rPr lang="en-US" spc="-35" dirty="0">
              <a:solidFill>
                <a:srgbClr val="FFFFFF"/>
              </a:solidFill>
              <a:latin typeface="Carlito"/>
              <a:cs typeface="Carlito"/>
            </a:rPr>
            <a:t>data </a:t>
          </a:r>
          <a:r>
            <a:rPr lang="en-US" spc="-30" dirty="0">
              <a:solidFill>
                <a:srgbClr val="FFFFFF"/>
              </a:solidFill>
              <a:latin typeface="Carlito"/>
              <a:cs typeface="Carlito"/>
            </a:rPr>
            <a:t>to  </a:t>
          </a:r>
          <a:r>
            <a:rPr lang="en-US" spc="-10" dirty="0">
              <a:solidFill>
                <a:srgbClr val="FFFFFF"/>
              </a:solidFill>
              <a:latin typeface="Carlito"/>
              <a:cs typeface="Carlito"/>
            </a:rPr>
            <a:t>dictionary</a:t>
          </a:r>
          <a:endParaRPr lang="en-US" dirty="0"/>
        </a:p>
      </dgm:t>
    </dgm:pt>
    <dgm:pt modelId="{699129A9-3305-4B89-B487-1BF7A8396F47}" type="parTrans" cxnId="{B2C93C70-1A24-4BB1-B8CC-0F83127E0AF4}">
      <dgm:prSet/>
      <dgm:spPr/>
      <dgm:t>
        <a:bodyPr/>
        <a:lstStyle/>
        <a:p>
          <a:endParaRPr lang="en-US"/>
        </a:p>
      </dgm:t>
    </dgm:pt>
    <dgm:pt modelId="{AA310FF8-0DD8-46FB-AB5E-74AE7859DF6C}" type="sibTrans" cxnId="{B2C93C70-1A24-4BB1-B8CC-0F83127E0AF4}">
      <dgm:prSet/>
      <dgm:spPr/>
      <dgm:t>
        <a:bodyPr/>
        <a:lstStyle/>
        <a:p>
          <a:endParaRPr lang="en-US"/>
        </a:p>
      </dgm:t>
    </dgm:pt>
    <dgm:pt modelId="{4ABEBA4F-E2E0-49F5-8BB6-CC638C93E1F2}" type="pres">
      <dgm:prSet presAssocID="{CB04A541-BFAD-42B4-8F25-8D76C1FD9DDD}" presName="diagram" presStyleCnt="0">
        <dgm:presLayoutVars>
          <dgm:dir/>
          <dgm:resizeHandles val="exact"/>
        </dgm:presLayoutVars>
      </dgm:prSet>
      <dgm:spPr/>
    </dgm:pt>
    <dgm:pt modelId="{5D73B3CF-3DA2-4FD2-9026-2675174255A9}" type="pres">
      <dgm:prSet presAssocID="{459A37ED-99C1-448E-8452-382BE65B7E17}" presName="node" presStyleLbl="node1" presStyleIdx="0" presStyleCnt="5">
        <dgm:presLayoutVars>
          <dgm:bulletEnabled val="1"/>
        </dgm:presLayoutVars>
      </dgm:prSet>
      <dgm:spPr/>
    </dgm:pt>
    <dgm:pt modelId="{8E71F902-BA81-43BA-BF7E-32AC28574CA2}" type="pres">
      <dgm:prSet presAssocID="{CA28EBDE-F678-4316-AA3E-A74D422C1537}" presName="sibTrans" presStyleLbl="sibTrans2D1" presStyleIdx="0" presStyleCnt="4"/>
      <dgm:spPr/>
    </dgm:pt>
    <dgm:pt modelId="{D49FEC75-D4C1-4F70-98D8-FCFC53FE830D}" type="pres">
      <dgm:prSet presAssocID="{CA28EBDE-F678-4316-AA3E-A74D422C1537}" presName="connectorText" presStyleLbl="sibTrans2D1" presStyleIdx="0" presStyleCnt="4"/>
      <dgm:spPr/>
    </dgm:pt>
    <dgm:pt modelId="{A32BB961-D6DD-450D-93CA-D92F23E108F1}" type="pres">
      <dgm:prSet presAssocID="{0F984D82-B7E9-4DD0-AAF4-1539DAD2F3A0}" presName="node" presStyleLbl="node1" presStyleIdx="1" presStyleCnt="5">
        <dgm:presLayoutVars>
          <dgm:bulletEnabled val="1"/>
        </dgm:presLayoutVars>
      </dgm:prSet>
      <dgm:spPr/>
    </dgm:pt>
    <dgm:pt modelId="{71DF2513-C6D8-4DC1-AF98-D60A2F5672D0}" type="pres">
      <dgm:prSet presAssocID="{243CF799-97BE-4E67-AD20-5876057F43C1}" presName="sibTrans" presStyleLbl="sibTrans2D1" presStyleIdx="1" presStyleCnt="4"/>
      <dgm:spPr/>
    </dgm:pt>
    <dgm:pt modelId="{309AE0FD-1B4A-403F-ABBA-8B9F271ED9E1}" type="pres">
      <dgm:prSet presAssocID="{243CF799-97BE-4E67-AD20-5876057F43C1}" presName="connectorText" presStyleLbl="sibTrans2D1" presStyleIdx="1" presStyleCnt="4"/>
      <dgm:spPr/>
    </dgm:pt>
    <dgm:pt modelId="{D9E10720-8CA0-48D9-A5D6-88686D2085C7}" type="pres">
      <dgm:prSet presAssocID="{6E998DAE-E3EA-4772-A0ED-94F195F2A9AA}" presName="node" presStyleLbl="node1" presStyleIdx="2" presStyleCnt="5">
        <dgm:presLayoutVars>
          <dgm:bulletEnabled val="1"/>
        </dgm:presLayoutVars>
      </dgm:prSet>
      <dgm:spPr/>
    </dgm:pt>
    <dgm:pt modelId="{303679D2-6837-4495-97A1-F86A19F4B874}" type="pres">
      <dgm:prSet presAssocID="{54E36B92-02B6-414E-B9A8-E158C8B928F7}" presName="sibTrans" presStyleLbl="sibTrans2D1" presStyleIdx="2" presStyleCnt="4"/>
      <dgm:spPr/>
    </dgm:pt>
    <dgm:pt modelId="{480926B4-F737-41EA-BB1F-CC34B8E29FA5}" type="pres">
      <dgm:prSet presAssocID="{54E36B92-02B6-414E-B9A8-E158C8B928F7}" presName="connectorText" presStyleLbl="sibTrans2D1" presStyleIdx="2" presStyleCnt="4"/>
      <dgm:spPr/>
    </dgm:pt>
    <dgm:pt modelId="{F0086D45-B0DE-4203-8695-83AD16D9D9C9}" type="pres">
      <dgm:prSet presAssocID="{C3F8AAF7-69EF-4BCF-9FF0-243FED9D5272}" presName="node" presStyleLbl="node1" presStyleIdx="3" presStyleCnt="5">
        <dgm:presLayoutVars>
          <dgm:bulletEnabled val="1"/>
        </dgm:presLayoutVars>
      </dgm:prSet>
      <dgm:spPr/>
    </dgm:pt>
    <dgm:pt modelId="{6B7AC6AC-29A7-4D78-B074-8B5652D5F14B}" type="pres">
      <dgm:prSet presAssocID="{224201C1-8035-4208-9A5D-EAF3FC22809C}" presName="sibTrans" presStyleLbl="sibTrans2D1" presStyleIdx="3" presStyleCnt="4"/>
      <dgm:spPr/>
    </dgm:pt>
    <dgm:pt modelId="{20427B44-900F-4EE0-9CE8-BFD14356852F}" type="pres">
      <dgm:prSet presAssocID="{224201C1-8035-4208-9A5D-EAF3FC22809C}" presName="connectorText" presStyleLbl="sibTrans2D1" presStyleIdx="3" presStyleCnt="4"/>
      <dgm:spPr/>
    </dgm:pt>
    <dgm:pt modelId="{2D81DE11-A578-4AA4-863F-FE57DA176A74}" type="pres">
      <dgm:prSet presAssocID="{DF051BF5-6670-4AFA-B96D-2A795BB1F91D}" presName="node" presStyleLbl="node1" presStyleIdx="4" presStyleCnt="5">
        <dgm:presLayoutVars>
          <dgm:bulletEnabled val="1"/>
        </dgm:presLayoutVars>
      </dgm:prSet>
      <dgm:spPr/>
    </dgm:pt>
  </dgm:ptLst>
  <dgm:cxnLst>
    <dgm:cxn modelId="{E109A404-2CC0-401A-80CB-37B9E271333A}" type="presOf" srcId="{243CF799-97BE-4E67-AD20-5876057F43C1}" destId="{71DF2513-C6D8-4DC1-AF98-D60A2F5672D0}" srcOrd="0" destOrd="0" presId="urn:microsoft.com/office/officeart/2005/8/layout/process5"/>
    <dgm:cxn modelId="{B7066608-BC2E-4A1A-A466-730F6CDC6F46}" type="presOf" srcId="{54E36B92-02B6-414E-B9A8-E158C8B928F7}" destId="{480926B4-F737-41EA-BB1F-CC34B8E29FA5}" srcOrd="1" destOrd="0" presId="urn:microsoft.com/office/officeart/2005/8/layout/process5"/>
    <dgm:cxn modelId="{CA769E0C-A82A-4B88-88F6-25B22BBF0761}" srcId="{CB04A541-BFAD-42B4-8F25-8D76C1FD9DDD}" destId="{6E998DAE-E3EA-4772-A0ED-94F195F2A9AA}" srcOrd="2" destOrd="0" parTransId="{6BD142E1-2C99-48A5-B512-AB40C0201E39}" sibTransId="{54E36B92-02B6-414E-B9A8-E158C8B928F7}"/>
    <dgm:cxn modelId="{B5F9D90D-8AB7-43EE-AB32-EEE16C78E1B5}" type="presOf" srcId="{CB04A541-BFAD-42B4-8F25-8D76C1FD9DDD}" destId="{4ABEBA4F-E2E0-49F5-8BB6-CC638C93E1F2}" srcOrd="0" destOrd="0" presId="urn:microsoft.com/office/officeart/2005/8/layout/process5"/>
    <dgm:cxn modelId="{D3398514-BB0C-4C3F-9934-0D18EC7B7047}" type="presOf" srcId="{6E998DAE-E3EA-4772-A0ED-94F195F2A9AA}" destId="{D9E10720-8CA0-48D9-A5D6-88686D2085C7}" srcOrd="0" destOrd="0" presId="urn:microsoft.com/office/officeart/2005/8/layout/process5"/>
    <dgm:cxn modelId="{3808FD20-7B0E-4F56-AA8F-4560312C8AAD}" srcId="{CB04A541-BFAD-42B4-8F25-8D76C1FD9DDD}" destId="{459A37ED-99C1-448E-8452-382BE65B7E17}" srcOrd="0" destOrd="0" parTransId="{CDC0DB24-615E-4241-A47F-74702BDC9E22}" sibTransId="{CA28EBDE-F678-4316-AA3E-A74D422C1537}"/>
    <dgm:cxn modelId="{70862E5B-CA1B-43FE-A296-20A6F15A8A48}" type="presOf" srcId="{CA28EBDE-F678-4316-AA3E-A74D422C1537}" destId="{8E71F902-BA81-43BA-BF7E-32AC28574CA2}" srcOrd="0" destOrd="0" presId="urn:microsoft.com/office/officeart/2005/8/layout/process5"/>
    <dgm:cxn modelId="{4578FB5B-C711-4351-A821-AE0EC4A90068}" type="presOf" srcId="{0F984D82-B7E9-4DD0-AAF4-1539DAD2F3A0}" destId="{A32BB961-D6DD-450D-93CA-D92F23E108F1}" srcOrd="0" destOrd="0" presId="urn:microsoft.com/office/officeart/2005/8/layout/process5"/>
    <dgm:cxn modelId="{A5A9B063-59B8-47D2-A05A-11AE74A9BAE3}" type="presOf" srcId="{459A37ED-99C1-448E-8452-382BE65B7E17}" destId="{5D73B3CF-3DA2-4FD2-9026-2675174255A9}" srcOrd="0" destOrd="0" presId="urn:microsoft.com/office/officeart/2005/8/layout/process5"/>
    <dgm:cxn modelId="{AF1F9D46-3258-48C2-A0D2-456273CA96B9}" type="presOf" srcId="{CA28EBDE-F678-4316-AA3E-A74D422C1537}" destId="{D49FEC75-D4C1-4F70-98D8-FCFC53FE830D}" srcOrd="1" destOrd="0" presId="urn:microsoft.com/office/officeart/2005/8/layout/process5"/>
    <dgm:cxn modelId="{B2C93C70-1A24-4BB1-B8CC-0F83127E0AF4}" srcId="{CB04A541-BFAD-42B4-8F25-8D76C1FD9DDD}" destId="{DF051BF5-6670-4AFA-B96D-2A795BB1F91D}" srcOrd="4" destOrd="0" parTransId="{699129A9-3305-4B89-B487-1BF7A8396F47}" sibTransId="{AA310FF8-0DD8-46FB-AB5E-74AE7859DF6C}"/>
    <dgm:cxn modelId="{DC177972-56E2-47F4-9134-CD460E25CB78}" type="presOf" srcId="{DF051BF5-6670-4AFA-B96D-2A795BB1F91D}" destId="{2D81DE11-A578-4AA4-863F-FE57DA176A74}" srcOrd="0" destOrd="0" presId="urn:microsoft.com/office/officeart/2005/8/layout/process5"/>
    <dgm:cxn modelId="{A7979857-87A2-4D4F-807B-684478EC7464}" srcId="{CB04A541-BFAD-42B4-8F25-8D76C1FD9DDD}" destId="{C3F8AAF7-69EF-4BCF-9FF0-243FED9D5272}" srcOrd="3" destOrd="0" parTransId="{D18D926F-2AFD-485B-96CD-50924B0C40B0}" sibTransId="{224201C1-8035-4208-9A5D-EAF3FC22809C}"/>
    <dgm:cxn modelId="{6C5C129E-8848-48C0-BF27-D94AD298B0C3}" type="presOf" srcId="{54E36B92-02B6-414E-B9A8-E158C8B928F7}" destId="{303679D2-6837-4495-97A1-F86A19F4B874}" srcOrd="0" destOrd="0" presId="urn:microsoft.com/office/officeart/2005/8/layout/process5"/>
    <dgm:cxn modelId="{D6ABABBB-94B5-40D2-B05A-8FDB71B2F340}" type="presOf" srcId="{C3F8AAF7-69EF-4BCF-9FF0-243FED9D5272}" destId="{F0086D45-B0DE-4203-8695-83AD16D9D9C9}" srcOrd="0" destOrd="0" presId="urn:microsoft.com/office/officeart/2005/8/layout/process5"/>
    <dgm:cxn modelId="{2A9FCABE-D2AB-4862-A686-E7B3850F7FE7}" srcId="{CB04A541-BFAD-42B4-8F25-8D76C1FD9DDD}" destId="{0F984D82-B7E9-4DD0-AAF4-1539DAD2F3A0}" srcOrd="1" destOrd="0" parTransId="{6D70164B-8D0A-4428-A17A-6962614CF4EB}" sibTransId="{243CF799-97BE-4E67-AD20-5876057F43C1}"/>
    <dgm:cxn modelId="{9574F1E5-6071-49D1-803E-057EDC88F870}" type="presOf" srcId="{243CF799-97BE-4E67-AD20-5876057F43C1}" destId="{309AE0FD-1B4A-403F-ABBA-8B9F271ED9E1}" srcOrd="1" destOrd="0" presId="urn:microsoft.com/office/officeart/2005/8/layout/process5"/>
    <dgm:cxn modelId="{67B884EB-60D1-49B8-9B36-E2811455D8DE}" type="presOf" srcId="{224201C1-8035-4208-9A5D-EAF3FC22809C}" destId="{6B7AC6AC-29A7-4D78-B074-8B5652D5F14B}" srcOrd="0" destOrd="0" presId="urn:microsoft.com/office/officeart/2005/8/layout/process5"/>
    <dgm:cxn modelId="{AA1EE8F4-1EED-4B79-8FE9-C0F78D75D425}" type="presOf" srcId="{224201C1-8035-4208-9A5D-EAF3FC22809C}" destId="{20427B44-900F-4EE0-9CE8-BFD14356852F}" srcOrd="1" destOrd="0" presId="urn:microsoft.com/office/officeart/2005/8/layout/process5"/>
    <dgm:cxn modelId="{C44CA7DC-D229-44A6-A10F-FF9C822CD243}" type="presParOf" srcId="{4ABEBA4F-E2E0-49F5-8BB6-CC638C93E1F2}" destId="{5D73B3CF-3DA2-4FD2-9026-2675174255A9}" srcOrd="0" destOrd="0" presId="urn:microsoft.com/office/officeart/2005/8/layout/process5"/>
    <dgm:cxn modelId="{7FD28985-A273-4922-A7B0-9FBE69A8D352}" type="presParOf" srcId="{4ABEBA4F-E2E0-49F5-8BB6-CC638C93E1F2}" destId="{8E71F902-BA81-43BA-BF7E-32AC28574CA2}" srcOrd="1" destOrd="0" presId="urn:microsoft.com/office/officeart/2005/8/layout/process5"/>
    <dgm:cxn modelId="{DFBAF2F3-CD81-4EB8-A74D-7193809352A1}" type="presParOf" srcId="{8E71F902-BA81-43BA-BF7E-32AC28574CA2}" destId="{D49FEC75-D4C1-4F70-98D8-FCFC53FE830D}" srcOrd="0" destOrd="0" presId="urn:microsoft.com/office/officeart/2005/8/layout/process5"/>
    <dgm:cxn modelId="{5C30F465-8901-4666-84F2-76BE8C2F7409}" type="presParOf" srcId="{4ABEBA4F-E2E0-49F5-8BB6-CC638C93E1F2}" destId="{A32BB961-D6DD-450D-93CA-D92F23E108F1}" srcOrd="2" destOrd="0" presId="urn:microsoft.com/office/officeart/2005/8/layout/process5"/>
    <dgm:cxn modelId="{4460115A-B489-494F-8214-3004BB97C11A}" type="presParOf" srcId="{4ABEBA4F-E2E0-49F5-8BB6-CC638C93E1F2}" destId="{71DF2513-C6D8-4DC1-AF98-D60A2F5672D0}" srcOrd="3" destOrd="0" presId="urn:microsoft.com/office/officeart/2005/8/layout/process5"/>
    <dgm:cxn modelId="{BF89FF86-4228-4961-93DF-A23B5C8BFC35}" type="presParOf" srcId="{71DF2513-C6D8-4DC1-AF98-D60A2F5672D0}" destId="{309AE0FD-1B4A-403F-ABBA-8B9F271ED9E1}" srcOrd="0" destOrd="0" presId="urn:microsoft.com/office/officeart/2005/8/layout/process5"/>
    <dgm:cxn modelId="{876AEDB9-771A-4A9E-B569-AD8F64CA67D9}" type="presParOf" srcId="{4ABEBA4F-E2E0-49F5-8BB6-CC638C93E1F2}" destId="{D9E10720-8CA0-48D9-A5D6-88686D2085C7}" srcOrd="4" destOrd="0" presId="urn:microsoft.com/office/officeart/2005/8/layout/process5"/>
    <dgm:cxn modelId="{90FF33ED-6E2B-4DCC-A90A-2986311F4933}" type="presParOf" srcId="{4ABEBA4F-E2E0-49F5-8BB6-CC638C93E1F2}" destId="{303679D2-6837-4495-97A1-F86A19F4B874}" srcOrd="5" destOrd="0" presId="urn:microsoft.com/office/officeart/2005/8/layout/process5"/>
    <dgm:cxn modelId="{C7B06A82-33F5-4F1A-AE5B-ACE3D0432AE2}" type="presParOf" srcId="{303679D2-6837-4495-97A1-F86A19F4B874}" destId="{480926B4-F737-41EA-BB1F-CC34B8E29FA5}" srcOrd="0" destOrd="0" presId="urn:microsoft.com/office/officeart/2005/8/layout/process5"/>
    <dgm:cxn modelId="{CEC7A765-48E7-490E-90EF-8CBE7C2B011A}" type="presParOf" srcId="{4ABEBA4F-E2E0-49F5-8BB6-CC638C93E1F2}" destId="{F0086D45-B0DE-4203-8695-83AD16D9D9C9}" srcOrd="6" destOrd="0" presId="urn:microsoft.com/office/officeart/2005/8/layout/process5"/>
    <dgm:cxn modelId="{4341AE12-E536-404D-95E2-54CA4FAE8B5B}" type="presParOf" srcId="{4ABEBA4F-E2E0-49F5-8BB6-CC638C93E1F2}" destId="{6B7AC6AC-29A7-4D78-B074-8B5652D5F14B}" srcOrd="7" destOrd="0" presId="urn:microsoft.com/office/officeart/2005/8/layout/process5"/>
    <dgm:cxn modelId="{C4F5AB0E-A881-4255-9588-C05CD8253396}" type="presParOf" srcId="{6B7AC6AC-29A7-4D78-B074-8B5652D5F14B}" destId="{20427B44-900F-4EE0-9CE8-BFD14356852F}" srcOrd="0" destOrd="0" presId="urn:microsoft.com/office/officeart/2005/8/layout/process5"/>
    <dgm:cxn modelId="{A3386F9F-DEC3-44A4-A27C-9B0C773F9A4D}" type="presParOf" srcId="{4ABEBA4F-E2E0-49F5-8BB6-CC638C93E1F2}" destId="{2D81DE11-A578-4AA4-863F-FE57DA176A74}"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7E333B-1B0F-402E-A099-D61356E3BB3B}" type="doc">
      <dgm:prSet loTypeId="urn:microsoft.com/office/officeart/2005/8/layout/chevron1" loCatId="process" qsTypeId="urn:microsoft.com/office/officeart/2005/8/quickstyle/simple1" qsCatId="simple" csTypeId="urn:microsoft.com/office/officeart/2005/8/colors/accent1_2" csCatId="accent1" phldr="1"/>
      <dgm:spPr/>
    </dgm:pt>
    <dgm:pt modelId="{F908FCC9-F848-4F85-9180-9E6DB3A8E95E}">
      <dgm:prSet phldrT="[Text]"/>
      <dgm:spPr/>
      <dgm:t>
        <a:bodyPr/>
        <a:lstStyle/>
        <a:p>
          <a:r>
            <a:rPr lang="en-US" dirty="0"/>
            <a:t>Split label ‘Class’ as our Y variable.</a:t>
          </a:r>
        </a:p>
      </dgm:t>
    </dgm:pt>
    <dgm:pt modelId="{C771445B-0DFC-4AD6-9D53-ACFE372BE468}" type="parTrans" cxnId="{C9CA075B-514C-4159-A513-68362A50AD04}">
      <dgm:prSet/>
      <dgm:spPr/>
      <dgm:t>
        <a:bodyPr/>
        <a:lstStyle/>
        <a:p>
          <a:endParaRPr lang="en-US"/>
        </a:p>
      </dgm:t>
    </dgm:pt>
    <dgm:pt modelId="{6B579600-E866-4559-BFC2-315504E89DED}" type="sibTrans" cxnId="{C9CA075B-514C-4159-A513-68362A50AD04}">
      <dgm:prSet/>
      <dgm:spPr/>
      <dgm:t>
        <a:bodyPr/>
        <a:lstStyle/>
        <a:p>
          <a:endParaRPr lang="en-US"/>
        </a:p>
      </dgm:t>
    </dgm:pt>
    <dgm:pt modelId="{A4F26E1C-4EBA-4678-B898-03111D038706}">
      <dgm:prSet phldrT="[Text]"/>
      <dgm:spPr/>
      <dgm:t>
        <a:bodyPr/>
        <a:lstStyle/>
        <a:p>
          <a:r>
            <a:rPr lang="en-US" dirty="0"/>
            <a:t>Use Standard Scaler on our features.</a:t>
          </a:r>
        </a:p>
      </dgm:t>
    </dgm:pt>
    <dgm:pt modelId="{1A930139-1A00-45B0-BF37-C952764CF9B7}" type="parTrans" cxnId="{79D814DB-C455-422E-9432-5A936BE20A3F}">
      <dgm:prSet/>
      <dgm:spPr/>
      <dgm:t>
        <a:bodyPr/>
        <a:lstStyle/>
        <a:p>
          <a:endParaRPr lang="en-US"/>
        </a:p>
      </dgm:t>
    </dgm:pt>
    <dgm:pt modelId="{33514507-37A7-4ACC-9E3F-9153C068C468}" type="sibTrans" cxnId="{79D814DB-C455-422E-9432-5A936BE20A3F}">
      <dgm:prSet/>
      <dgm:spPr/>
      <dgm:t>
        <a:bodyPr/>
        <a:lstStyle/>
        <a:p>
          <a:endParaRPr lang="en-US"/>
        </a:p>
      </dgm:t>
    </dgm:pt>
    <dgm:pt modelId="{1CF2F774-B470-4FFA-B399-D7A7BFB552F3}">
      <dgm:prSet phldrT="[Text]"/>
      <dgm:spPr/>
      <dgm:t>
        <a:bodyPr/>
        <a:lstStyle/>
        <a:p>
          <a:r>
            <a:rPr lang="en-US" dirty="0"/>
            <a:t>Train/Test split the data </a:t>
          </a:r>
        </a:p>
      </dgm:t>
    </dgm:pt>
    <dgm:pt modelId="{3918BB39-AA2C-4C0F-A23A-550BF104864C}" type="parTrans" cxnId="{DB4FA116-C6C2-4CFE-9201-8D224B6B4126}">
      <dgm:prSet/>
      <dgm:spPr/>
      <dgm:t>
        <a:bodyPr/>
        <a:lstStyle/>
        <a:p>
          <a:endParaRPr lang="en-US"/>
        </a:p>
      </dgm:t>
    </dgm:pt>
    <dgm:pt modelId="{D21CF9B7-161B-4AB9-A01F-BD684FD1E7BC}" type="sibTrans" cxnId="{DB4FA116-C6C2-4CFE-9201-8D224B6B4126}">
      <dgm:prSet/>
      <dgm:spPr/>
      <dgm:t>
        <a:bodyPr/>
        <a:lstStyle/>
        <a:p>
          <a:endParaRPr lang="en-US"/>
        </a:p>
      </dgm:t>
    </dgm:pt>
    <dgm:pt modelId="{D70DD58E-CE57-470E-A3E0-312C4CD61D8C}" type="pres">
      <dgm:prSet presAssocID="{D57E333B-1B0F-402E-A099-D61356E3BB3B}" presName="Name0" presStyleCnt="0">
        <dgm:presLayoutVars>
          <dgm:dir/>
          <dgm:animLvl val="lvl"/>
          <dgm:resizeHandles val="exact"/>
        </dgm:presLayoutVars>
      </dgm:prSet>
      <dgm:spPr/>
    </dgm:pt>
    <dgm:pt modelId="{7D60861F-58D3-45A1-9439-18DBDB77422C}" type="pres">
      <dgm:prSet presAssocID="{F908FCC9-F848-4F85-9180-9E6DB3A8E95E}" presName="parTxOnly" presStyleLbl="node1" presStyleIdx="0" presStyleCnt="3">
        <dgm:presLayoutVars>
          <dgm:chMax val="0"/>
          <dgm:chPref val="0"/>
          <dgm:bulletEnabled val="1"/>
        </dgm:presLayoutVars>
      </dgm:prSet>
      <dgm:spPr/>
    </dgm:pt>
    <dgm:pt modelId="{5979B365-E7A6-4F06-AC60-F5DFB59B6602}" type="pres">
      <dgm:prSet presAssocID="{6B579600-E866-4559-BFC2-315504E89DED}" presName="parTxOnlySpace" presStyleCnt="0"/>
      <dgm:spPr/>
    </dgm:pt>
    <dgm:pt modelId="{7337DE47-72F3-4329-BFC0-6E2917F6D20E}" type="pres">
      <dgm:prSet presAssocID="{A4F26E1C-4EBA-4678-B898-03111D038706}" presName="parTxOnly" presStyleLbl="node1" presStyleIdx="1" presStyleCnt="3">
        <dgm:presLayoutVars>
          <dgm:chMax val="0"/>
          <dgm:chPref val="0"/>
          <dgm:bulletEnabled val="1"/>
        </dgm:presLayoutVars>
      </dgm:prSet>
      <dgm:spPr/>
    </dgm:pt>
    <dgm:pt modelId="{4D04798D-31CA-407D-AA37-02A3A7486FB0}" type="pres">
      <dgm:prSet presAssocID="{33514507-37A7-4ACC-9E3F-9153C068C468}" presName="parTxOnlySpace" presStyleCnt="0"/>
      <dgm:spPr/>
    </dgm:pt>
    <dgm:pt modelId="{F51E74AC-4AAA-40EE-9CC5-EE0EA4A362DE}" type="pres">
      <dgm:prSet presAssocID="{1CF2F774-B470-4FFA-B399-D7A7BFB552F3}" presName="parTxOnly" presStyleLbl="node1" presStyleIdx="2" presStyleCnt="3">
        <dgm:presLayoutVars>
          <dgm:chMax val="0"/>
          <dgm:chPref val="0"/>
          <dgm:bulletEnabled val="1"/>
        </dgm:presLayoutVars>
      </dgm:prSet>
      <dgm:spPr/>
    </dgm:pt>
  </dgm:ptLst>
  <dgm:cxnLst>
    <dgm:cxn modelId="{DB4FA116-C6C2-4CFE-9201-8D224B6B4126}" srcId="{D57E333B-1B0F-402E-A099-D61356E3BB3B}" destId="{1CF2F774-B470-4FFA-B399-D7A7BFB552F3}" srcOrd="2" destOrd="0" parTransId="{3918BB39-AA2C-4C0F-A23A-550BF104864C}" sibTransId="{D21CF9B7-161B-4AB9-A01F-BD684FD1E7BC}"/>
    <dgm:cxn modelId="{FBEDD31F-F4D8-492A-BA5E-4DD9A0D22BBF}" type="presOf" srcId="{F908FCC9-F848-4F85-9180-9E6DB3A8E95E}" destId="{7D60861F-58D3-45A1-9439-18DBDB77422C}" srcOrd="0" destOrd="0" presId="urn:microsoft.com/office/officeart/2005/8/layout/chevron1"/>
    <dgm:cxn modelId="{BCC5163C-3039-402F-A6E3-74F81E886316}" type="presOf" srcId="{D57E333B-1B0F-402E-A099-D61356E3BB3B}" destId="{D70DD58E-CE57-470E-A3E0-312C4CD61D8C}" srcOrd="0" destOrd="0" presId="urn:microsoft.com/office/officeart/2005/8/layout/chevron1"/>
    <dgm:cxn modelId="{C9CA075B-514C-4159-A513-68362A50AD04}" srcId="{D57E333B-1B0F-402E-A099-D61356E3BB3B}" destId="{F908FCC9-F848-4F85-9180-9E6DB3A8E95E}" srcOrd="0" destOrd="0" parTransId="{C771445B-0DFC-4AD6-9D53-ACFE372BE468}" sibTransId="{6B579600-E866-4559-BFC2-315504E89DED}"/>
    <dgm:cxn modelId="{BC0D6956-500E-45D8-9068-E014B4CFFA0C}" type="presOf" srcId="{1CF2F774-B470-4FFA-B399-D7A7BFB552F3}" destId="{F51E74AC-4AAA-40EE-9CC5-EE0EA4A362DE}" srcOrd="0" destOrd="0" presId="urn:microsoft.com/office/officeart/2005/8/layout/chevron1"/>
    <dgm:cxn modelId="{16E6D087-51E7-4CE2-8604-91AE5E368EAD}" type="presOf" srcId="{A4F26E1C-4EBA-4678-B898-03111D038706}" destId="{7337DE47-72F3-4329-BFC0-6E2917F6D20E}" srcOrd="0" destOrd="0" presId="urn:microsoft.com/office/officeart/2005/8/layout/chevron1"/>
    <dgm:cxn modelId="{79D814DB-C455-422E-9432-5A936BE20A3F}" srcId="{D57E333B-1B0F-402E-A099-D61356E3BB3B}" destId="{A4F26E1C-4EBA-4678-B898-03111D038706}" srcOrd="1" destOrd="0" parTransId="{1A930139-1A00-45B0-BF37-C952764CF9B7}" sibTransId="{33514507-37A7-4ACC-9E3F-9153C068C468}"/>
    <dgm:cxn modelId="{8F16A529-1188-4FFF-8E0A-05536BDFA135}" type="presParOf" srcId="{D70DD58E-CE57-470E-A3E0-312C4CD61D8C}" destId="{7D60861F-58D3-45A1-9439-18DBDB77422C}" srcOrd="0" destOrd="0" presId="urn:microsoft.com/office/officeart/2005/8/layout/chevron1"/>
    <dgm:cxn modelId="{6E1BE7BC-6217-4C10-9E7B-4400DF5A101E}" type="presParOf" srcId="{D70DD58E-CE57-470E-A3E0-312C4CD61D8C}" destId="{5979B365-E7A6-4F06-AC60-F5DFB59B6602}" srcOrd="1" destOrd="0" presId="urn:microsoft.com/office/officeart/2005/8/layout/chevron1"/>
    <dgm:cxn modelId="{89D4012E-55E5-493F-9FC7-0DB20F72AF4F}" type="presParOf" srcId="{D70DD58E-CE57-470E-A3E0-312C4CD61D8C}" destId="{7337DE47-72F3-4329-BFC0-6E2917F6D20E}" srcOrd="2" destOrd="0" presId="urn:microsoft.com/office/officeart/2005/8/layout/chevron1"/>
    <dgm:cxn modelId="{9019A4E3-76CC-45BD-81CC-1CD3F201DE51}" type="presParOf" srcId="{D70DD58E-CE57-470E-A3E0-312C4CD61D8C}" destId="{4D04798D-31CA-407D-AA37-02A3A7486FB0}" srcOrd="3" destOrd="0" presId="urn:microsoft.com/office/officeart/2005/8/layout/chevron1"/>
    <dgm:cxn modelId="{0449B80D-10EB-47B1-9A6A-E5061E7728AB}" type="presParOf" srcId="{D70DD58E-CE57-470E-A3E0-312C4CD61D8C}" destId="{F51E74AC-4AAA-40EE-9CC5-EE0EA4A362D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FB8025-79E5-4261-BFDE-59783A708386}" type="doc">
      <dgm:prSet loTypeId="urn:microsoft.com/office/officeart/2005/8/layout/chevron1" loCatId="process" qsTypeId="urn:microsoft.com/office/officeart/2005/8/quickstyle/simple1" qsCatId="simple" csTypeId="urn:microsoft.com/office/officeart/2005/8/colors/accent1_2" csCatId="accent1" phldr="1"/>
      <dgm:spPr/>
    </dgm:pt>
    <dgm:pt modelId="{C8101FE7-9781-461F-A8A8-302F9BA9DC37}">
      <dgm:prSet phldrT="[Text]"/>
      <dgm:spPr/>
      <dgm:t>
        <a:bodyPr/>
        <a:lstStyle/>
        <a:p>
          <a:r>
            <a:rPr lang="en-US" dirty="0"/>
            <a:t>Build models and evaluate it.</a:t>
          </a:r>
        </a:p>
      </dgm:t>
    </dgm:pt>
    <dgm:pt modelId="{1321D048-420B-4AAF-8D1C-57D951222DE4}" type="parTrans" cxnId="{82488F11-69F2-451D-AD95-B5FF5927A3C3}">
      <dgm:prSet/>
      <dgm:spPr/>
      <dgm:t>
        <a:bodyPr/>
        <a:lstStyle/>
        <a:p>
          <a:endParaRPr lang="en-US"/>
        </a:p>
      </dgm:t>
    </dgm:pt>
    <dgm:pt modelId="{4C57B161-CA41-45D5-93A5-F628FEA39957}" type="sibTrans" cxnId="{82488F11-69F2-451D-AD95-B5FF5927A3C3}">
      <dgm:prSet/>
      <dgm:spPr/>
      <dgm:t>
        <a:bodyPr/>
        <a:lstStyle/>
        <a:p>
          <a:endParaRPr lang="en-US"/>
        </a:p>
      </dgm:t>
    </dgm:pt>
    <dgm:pt modelId="{C320AD1E-617A-4756-9449-6034F21BD6C1}">
      <dgm:prSet phldrT="[Text]"/>
      <dgm:spPr/>
      <dgm:t>
        <a:bodyPr/>
        <a:lstStyle/>
        <a:p>
          <a:r>
            <a:rPr lang="en-US" dirty="0"/>
            <a:t>Use </a:t>
          </a:r>
          <a:r>
            <a:rPr lang="en-US" dirty="0" err="1"/>
            <a:t>GridSearchCV</a:t>
          </a:r>
          <a:r>
            <a:rPr lang="en-US" dirty="0"/>
            <a:t> for finding optimum parameters</a:t>
          </a:r>
        </a:p>
      </dgm:t>
    </dgm:pt>
    <dgm:pt modelId="{D9569E6B-9183-423E-A410-5A25184116F7}" type="parTrans" cxnId="{85DE3F16-3970-4B7B-998F-7D6652FDD882}">
      <dgm:prSet/>
      <dgm:spPr/>
      <dgm:t>
        <a:bodyPr/>
        <a:lstStyle/>
        <a:p>
          <a:endParaRPr lang="en-US"/>
        </a:p>
      </dgm:t>
    </dgm:pt>
    <dgm:pt modelId="{6ECE3227-6AD6-4554-BED2-CDB7AB2D786E}" type="sibTrans" cxnId="{85DE3F16-3970-4B7B-998F-7D6652FDD882}">
      <dgm:prSet/>
      <dgm:spPr/>
      <dgm:t>
        <a:bodyPr/>
        <a:lstStyle/>
        <a:p>
          <a:endParaRPr lang="en-US"/>
        </a:p>
      </dgm:t>
    </dgm:pt>
    <dgm:pt modelId="{D8A403CE-48FA-41FA-96CD-5B6A6BC3550B}">
      <dgm:prSet phldrT="[Text]"/>
      <dgm:spPr/>
      <dgm:t>
        <a:bodyPr/>
        <a:lstStyle/>
        <a:p>
          <a:r>
            <a:rPr lang="en-US" dirty="0"/>
            <a:t>Plot Confusion matrix for all models.</a:t>
          </a:r>
        </a:p>
      </dgm:t>
    </dgm:pt>
    <dgm:pt modelId="{45FF9231-C14F-4576-8EC3-529C1203832D}" type="parTrans" cxnId="{83A05625-9AE4-44C0-ABE8-26261347A87F}">
      <dgm:prSet/>
      <dgm:spPr/>
      <dgm:t>
        <a:bodyPr/>
        <a:lstStyle/>
        <a:p>
          <a:endParaRPr lang="en-US"/>
        </a:p>
      </dgm:t>
    </dgm:pt>
    <dgm:pt modelId="{53A622B9-5FAA-4E86-A576-EBD02513B2E1}" type="sibTrans" cxnId="{83A05625-9AE4-44C0-ABE8-26261347A87F}">
      <dgm:prSet/>
      <dgm:spPr/>
      <dgm:t>
        <a:bodyPr/>
        <a:lstStyle/>
        <a:p>
          <a:endParaRPr lang="en-US"/>
        </a:p>
      </dgm:t>
    </dgm:pt>
    <dgm:pt modelId="{6E329324-5085-497C-930A-74D919853763}" type="pres">
      <dgm:prSet presAssocID="{88FB8025-79E5-4261-BFDE-59783A708386}" presName="Name0" presStyleCnt="0">
        <dgm:presLayoutVars>
          <dgm:dir/>
          <dgm:animLvl val="lvl"/>
          <dgm:resizeHandles val="exact"/>
        </dgm:presLayoutVars>
      </dgm:prSet>
      <dgm:spPr/>
    </dgm:pt>
    <dgm:pt modelId="{C74EE277-1BAC-407A-8913-BDA5BD2DC7DD}" type="pres">
      <dgm:prSet presAssocID="{C8101FE7-9781-461F-A8A8-302F9BA9DC37}" presName="parTxOnly" presStyleLbl="node1" presStyleIdx="0" presStyleCnt="3">
        <dgm:presLayoutVars>
          <dgm:chMax val="0"/>
          <dgm:chPref val="0"/>
          <dgm:bulletEnabled val="1"/>
        </dgm:presLayoutVars>
      </dgm:prSet>
      <dgm:spPr/>
    </dgm:pt>
    <dgm:pt modelId="{CEDA2699-2659-403C-A292-5809AFA2A7C0}" type="pres">
      <dgm:prSet presAssocID="{4C57B161-CA41-45D5-93A5-F628FEA39957}" presName="parTxOnlySpace" presStyleCnt="0"/>
      <dgm:spPr/>
    </dgm:pt>
    <dgm:pt modelId="{33EE6670-6D2A-4C8E-9F67-5927817BF32D}" type="pres">
      <dgm:prSet presAssocID="{C320AD1E-617A-4756-9449-6034F21BD6C1}" presName="parTxOnly" presStyleLbl="node1" presStyleIdx="1" presStyleCnt="3">
        <dgm:presLayoutVars>
          <dgm:chMax val="0"/>
          <dgm:chPref val="0"/>
          <dgm:bulletEnabled val="1"/>
        </dgm:presLayoutVars>
      </dgm:prSet>
      <dgm:spPr/>
    </dgm:pt>
    <dgm:pt modelId="{646FC624-2612-4D06-82CB-29D545F6E07B}" type="pres">
      <dgm:prSet presAssocID="{6ECE3227-6AD6-4554-BED2-CDB7AB2D786E}" presName="parTxOnlySpace" presStyleCnt="0"/>
      <dgm:spPr/>
    </dgm:pt>
    <dgm:pt modelId="{2FC3626F-7D5E-4282-A0CA-D758F9820746}" type="pres">
      <dgm:prSet presAssocID="{D8A403CE-48FA-41FA-96CD-5B6A6BC3550B}" presName="parTxOnly" presStyleLbl="node1" presStyleIdx="2" presStyleCnt="3">
        <dgm:presLayoutVars>
          <dgm:chMax val="0"/>
          <dgm:chPref val="0"/>
          <dgm:bulletEnabled val="1"/>
        </dgm:presLayoutVars>
      </dgm:prSet>
      <dgm:spPr/>
    </dgm:pt>
  </dgm:ptLst>
  <dgm:cxnLst>
    <dgm:cxn modelId="{82488F11-69F2-451D-AD95-B5FF5927A3C3}" srcId="{88FB8025-79E5-4261-BFDE-59783A708386}" destId="{C8101FE7-9781-461F-A8A8-302F9BA9DC37}" srcOrd="0" destOrd="0" parTransId="{1321D048-420B-4AAF-8D1C-57D951222DE4}" sibTransId="{4C57B161-CA41-45D5-93A5-F628FEA39957}"/>
    <dgm:cxn modelId="{1D401E15-70CE-418E-8D33-18A38CD9E63E}" type="presOf" srcId="{C8101FE7-9781-461F-A8A8-302F9BA9DC37}" destId="{C74EE277-1BAC-407A-8913-BDA5BD2DC7DD}" srcOrd="0" destOrd="0" presId="urn:microsoft.com/office/officeart/2005/8/layout/chevron1"/>
    <dgm:cxn modelId="{85DE3F16-3970-4B7B-998F-7D6652FDD882}" srcId="{88FB8025-79E5-4261-BFDE-59783A708386}" destId="{C320AD1E-617A-4756-9449-6034F21BD6C1}" srcOrd="1" destOrd="0" parTransId="{D9569E6B-9183-423E-A410-5A25184116F7}" sibTransId="{6ECE3227-6AD6-4554-BED2-CDB7AB2D786E}"/>
    <dgm:cxn modelId="{83A05625-9AE4-44C0-ABE8-26261347A87F}" srcId="{88FB8025-79E5-4261-BFDE-59783A708386}" destId="{D8A403CE-48FA-41FA-96CD-5B6A6BC3550B}" srcOrd="2" destOrd="0" parTransId="{45FF9231-C14F-4576-8EC3-529C1203832D}" sibTransId="{53A622B9-5FAA-4E86-A576-EBD02513B2E1}"/>
    <dgm:cxn modelId="{36420C61-60B7-4D98-8EAA-0F04F9388529}" type="presOf" srcId="{C320AD1E-617A-4756-9449-6034F21BD6C1}" destId="{33EE6670-6D2A-4C8E-9F67-5927817BF32D}" srcOrd="0" destOrd="0" presId="urn:microsoft.com/office/officeart/2005/8/layout/chevron1"/>
    <dgm:cxn modelId="{5D215286-24EE-44A8-84DD-FAEA10C79FA2}" type="presOf" srcId="{88FB8025-79E5-4261-BFDE-59783A708386}" destId="{6E329324-5085-497C-930A-74D919853763}" srcOrd="0" destOrd="0" presId="urn:microsoft.com/office/officeart/2005/8/layout/chevron1"/>
    <dgm:cxn modelId="{64A862C6-FA6F-434B-BC7E-6D160355FED7}" type="presOf" srcId="{D8A403CE-48FA-41FA-96CD-5B6A6BC3550B}" destId="{2FC3626F-7D5E-4282-A0CA-D758F9820746}" srcOrd="0" destOrd="0" presId="urn:microsoft.com/office/officeart/2005/8/layout/chevron1"/>
    <dgm:cxn modelId="{6F4D8745-CAFC-48EB-A9B4-BA31547BBBB5}" type="presParOf" srcId="{6E329324-5085-497C-930A-74D919853763}" destId="{C74EE277-1BAC-407A-8913-BDA5BD2DC7DD}" srcOrd="0" destOrd="0" presId="urn:microsoft.com/office/officeart/2005/8/layout/chevron1"/>
    <dgm:cxn modelId="{AE8FB724-3C83-4BDE-A98A-C4CE05B8DBEB}" type="presParOf" srcId="{6E329324-5085-497C-930A-74D919853763}" destId="{CEDA2699-2659-403C-A292-5809AFA2A7C0}" srcOrd="1" destOrd="0" presId="urn:microsoft.com/office/officeart/2005/8/layout/chevron1"/>
    <dgm:cxn modelId="{69F7D7CC-5765-4850-A2E5-7417478258D0}" type="presParOf" srcId="{6E329324-5085-497C-930A-74D919853763}" destId="{33EE6670-6D2A-4C8E-9F67-5927817BF32D}" srcOrd="2" destOrd="0" presId="urn:microsoft.com/office/officeart/2005/8/layout/chevron1"/>
    <dgm:cxn modelId="{55E91924-8111-4FD2-8FDF-16694EF172E5}" type="presParOf" srcId="{6E329324-5085-497C-930A-74D919853763}" destId="{646FC624-2612-4D06-82CB-29D545F6E07B}" srcOrd="3" destOrd="0" presId="urn:microsoft.com/office/officeart/2005/8/layout/chevron1"/>
    <dgm:cxn modelId="{56949AAB-06C3-4605-8D57-7B85E0F58253}" type="presParOf" srcId="{6E329324-5085-497C-930A-74D919853763}" destId="{2FC3626F-7D5E-4282-A0CA-D758F9820746}"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808A6-9CBE-4262-BB0E-EA8074183A8D}">
      <dsp:nvSpPr>
        <dsp:cNvPr id="0" name=""/>
        <dsp:cNvSpPr/>
      </dsp:nvSpPr>
      <dsp:spPr>
        <a:xfrm>
          <a:off x="0" y="0"/>
          <a:ext cx="3552951" cy="7668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Requesting rocket launch data from SpaceX API</a:t>
          </a:r>
        </a:p>
      </dsp:txBody>
      <dsp:txXfrm>
        <a:off x="22461" y="22461"/>
        <a:ext cx="2725434" cy="721952"/>
      </dsp:txXfrm>
    </dsp:sp>
    <dsp:sp modelId="{A75D0E26-10BE-4E16-8EB0-CE4C903B5F0D}">
      <dsp:nvSpPr>
        <dsp:cNvPr id="0" name=""/>
        <dsp:cNvSpPr/>
      </dsp:nvSpPr>
      <dsp:spPr>
        <a:xfrm>
          <a:off x="313495" y="894686"/>
          <a:ext cx="3552951" cy="7668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Converting Response to a JSON file</a:t>
          </a:r>
        </a:p>
      </dsp:txBody>
      <dsp:txXfrm>
        <a:off x="335956" y="917147"/>
        <a:ext cx="2696065" cy="721952"/>
      </dsp:txXfrm>
    </dsp:sp>
    <dsp:sp modelId="{A455B88A-0470-4E99-B6A4-AE3555E6B964}">
      <dsp:nvSpPr>
        <dsp:cNvPr id="0" name=""/>
        <dsp:cNvSpPr/>
      </dsp:nvSpPr>
      <dsp:spPr>
        <a:xfrm>
          <a:off x="626991" y="1789373"/>
          <a:ext cx="3552951" cy="7668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Cleaning the data using custom functions.</a:t>
          </a:r>
        </a:p>
      </dsp:txBody>
      <dsp:txXfrm>
        <a:off x="649452" y="1811834"/>
        <a:ext cx="2696065" cy="721952"/>
      </dsp:txXfrm>
    </dsp:sp>
    <dsp:sp modelId="{E701749B-5695-49CE-BA43-1845B3D49A5D}">
      <dsp:nvSpPr>
        <dsp:cNvPr id="0" name=""/>
        <dsp:cNvSpPr/>
      </dsp:nvSpPr>
      <dsp:spPr>
        <a:xfrm>
          <a:off x="3054483" y="581546"/>
          <a:ext cx="498468" cy="49846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66638" y="581546"/>
        <a:ext cx="274158" cy="375097"/>
      </dsp:txXfrm>
    </dsp:sp>
    <dsp:sp modelId="{F3A6E64A-D0DD-4BA0-8551-1C4DC559D7BF}">
      <dsp:nvSpPr>
        <dsp:cNvPr id="0" name=""/>
        <dsp:cNvSpPr/>
      </dsp:nvSpPr>
      <dsp:spPr>
        <a:xfrm>
          <a:off x="3367978" y="1471120"/>
          <a:ext cx="498468" cy="49846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480133" y="1471120"/>
        <a:ext cx="274158" cy="375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1AF32-E78A-41A9-862A-221FDF7B7955}">
      <dsp:nvSpPr>
        <dsp:cNvPr id="0" name=""/>
        <dsp:cNvSpPr/>
      </dsp:nvSpPr>
      <dsp:spPr>
        <a:xfrm>
          <a:off x="0" y="0"/>
          <a:ext cx="3552951" cy="780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Combining the columns into a dictionary to create data frame</a:t>
          </a:r>
        </a:p>
      </dsp:txBody>
      <dsp:txXfrm>
        <a:off x="22873" y="22873"/>
        <a:ext cx="2710257" cy="735193"/>
      </dsp:txXfrm>
    </dsp:sp>
    <dsp:sp modelId="{3BC108D6-C4BE-4537-A917-5232A42A85F2}">
      <dsp:nvSpPr>
        <dsp:cNvPr id="0" name=""/>
        <dsp:cNvSpPr/>
      </dsp:nvSpPr>
      <dsp:spPr>
        <a:xfrm>
          <a:off x="313495" y="911095"/>
          <a:ext cx="3552951" cy="780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Filtering </a:t>
          </a:r>
          <a:r>
            <a:rPr lang="en-US" sz="1600" kern="1200" dirty="0" err="1"/>
            <a:t>dataframe</a:t>
          </a:r>
          <a:r>
            <a:rPr lang="en-US" sz="1600" kern="1200" dirty="0"/>
            <a:t> to only include Falcon 9 launches.</a:t>
          </a:r>
        </a:p>
      </dsp:txBody>
      <dsp:txXfrm>
        <a:off x="336368" y="933968"/>
        <a:ext cx="2686099" cy="735193"/>
      </dsp:txXfrm>
    </dsp:sp>
    <dsp:sp modelId="{17F8AA83-A3AF-4326-B05B-A21D8DCA62CC}">
      <dsp:nvSpPr>
        <dsp:cNvPr id="0" name=""/>
        <dsp:cNvSpPr/>
      </dsp:nvSpPr>
      <dsp:spPr>
        <a:xfrm>
          <a:off x="626991" y="1822191"/>
          <a:ext cx="3552951" cy="780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Imputing missing values and saving to CSV</a:t>
          </a:r>
        </a:p>
      </dsp:txBody>
      <dsp:txXfrm>
        <a:off x="649864" y="1845064"/>
        <a:ext cx="2686099" cy="735193"/>
      </dsp:txXfrm>
    </dsp:sp>
    <dsp:sp modelId="{F9B25487-AA4E-4676-8BD0-464D53DCB3AE}">
      <dsp:nvSpPr>
        <dsp:cNvPr id="0" name=""/>
        <dsp:cNvSpPr/>
      </dsp:nvSpPr>
      <dsp:spPr>
        <a:xfrm>
          <a:off x="3045341" y="592212"/>
          <a:ext cx="507610" cy="5076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159553" y="592212"/>
        <a:ext cx="279186" cy="381977"/>
      </dsp:txXfrm>
    </dsp:sp>
    <dsp:sp modelId="{BC8870F3-AE51-4230-9053-E69B4A40B7B7}">
      <dsp:nvSpPr>
        <dsp:cNvPr id="0" name=""/>
        <dsp:cNvSpPr/>
      </dsp:nvSpPr>
      <dsp:spPr>
        <a:xfrm>
          <a:off x="3358836" y="1498101"/>
          <a:ext cx="507610" cy="5076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473048" y="1498101"/>
        <a:ext cx="279186" cy="3819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3B3CF-3DA2-4FD2-9026-2675174255A9}">
      <dsp:nvSpPr>
        <dsp:cNvPr id="0" name=""/>
        <dsp:cNvSpPr/>
      </dsp:nvSpPr>
      <dsp:spPr>
        <a:xfrm>
          <a:off x="342435" y="1479"/>
          <a:ext cx="1825992" cy="10955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spc="-25" dirty="0">
              <a:solidFill>
                <a:srgbClr val="FFFFFF"/>
              </a:solidFill>
              <a:latin typeface="Carlito"/>
              <a:cs typeface="Carlito"/>
            </a:rPr>
            <a:t>Request</a:t>
          </a:r>
          <a:r>
            <a:rPr lang="en-US" sz="1600" kern="1200" spc="-114" dirty="0">
              <a:solidFill>
                <a:srgbClr val="FFFFFF"/>
              </a:solidFill>
              <a:latin typeface="Carlito"/>
              <a:cs typeface="Carlito"/>
            </a:rPr>
            <a:t> </a:t>
          </a:r>
          <a:r>
            <a:rPr lang="en-US" sz="1600" kern="1200" spc="-5" dirty="0">
              <a:solidFill>
                <a:srgbClr val="FFFFFF"/>
              </a:solidFill>
              <a:latin typeface="Carlito"/>
              <a:cs typeface="Carlito"/>
            </a:rPr>
            <a:t>Wikipedia</a:t>
          </a:r>
          <a:endParaRPr lang="en-US" sz="1600" kern="1200" dirty="0">
            <a:latin typeface="Carlito"/>
            <a:cs typeface="Carlito"/>
          </a:endParaRPr>
        </a:p>
        <a:p>
          <a:pPr marL="0" lvl="0" indent="0" algn="ctr" defTabSz="711200">
            <a:lnSpc>
              <a:spcPct val="90000"/>
            </a:lnSpc>
            <a:spcBef>
              <a:spcPct val="0"/>
            </a:spcBef>
            <a:spcAft>
              <a:spcPct val="35000"/>
            </a:spcAft>
            <a:buNone/>
          </a:pPr>
          <a:r>
            <a:rPr lang="en-US" sz="1600" kern="1200" spc="-25" dirty="0">
              <a:solidFill>
                <a:srgbClr val="FFFFFF"/>
              </a:solidFill>
              <a:latin typeface="Carlito"/>
              <a:cs typeface="Carlito"/>
            </a:rPr>
            <a:t>html</a:t>
          </a:r>
          <a:endParaRPr lang="en-US" sz="1600" kern="1200" dirty="0"/>
        </a:p>
      </dsp:txBody>
      <dsp:txXfrm>
        <a:off x="374524" y="33568"/>
        <a:ext cx="1761814" cy="1031417"/>
      </dsp:txXfrm>
    </dsp:sp>
    <dsp:sp modelId="{8E71F902-BA81-43BA-BF7E-32AC28574CA2}">
      <dsp:nvSpPr>
        <dsp:cNvPr id="0" name=""/>
        <dsp:cNvSpPr/>
      </dsp:nvSpPr>
      <dsp:spPr>
        <a:xfrm>
          <a:off x="2329115" y="322854"/>
          <a:ext cx="387110" cy="4528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329115" y="413423"/>
        <a:ext cx="270977" cy="271708"/>
      </dsp:txXfrm>
    </dsp:sp>
    <dsp:sp modelId="{A32BB961-D6DD-450D-93CA-D92F23E108F1}">
      <dsp:nvSpPr>
        <dsp:cNvPr id="0" name=""/>
        <dsp:cNvSpPr/>
      </dsp:nvSpPr>
      <dsp:spPr>
        <a:xfrm>
          <a:off x="2898825" y="1479"/>
          <a:ext cx="1825992" cy="10955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spc="-15" dirty="0">
              <a:solidFill>
                <a:srgbClr val="FFFFFF"/>
              </a:solidFill>
              <a:latin typeface="Carlito"/>
              <a:cs typeface="Carlito"/>
            </a:rPr>
            <a:t>Creating a </a:t>
          </a:r>
          <a:r>
            <a:rPr lang="en-US" sz="1600" kern="1200" spc="-15" dirty="0" err="1">
              <a:solidFill>
                <a:srgbClr val="FFFFFF"/>
              </a:solidFill>
              <a:latin typeface="Carlito"/>
              <a:cs typeface="Carlito"/>
            </a:rPr>
            <a:t>BeautifulSoup</a:t>
          </a:r>
          <a:r>
            <a:rPr lang="en-US" sz="1600" kern="1200" spc="-15" dirty="0">
              <a:solidFill>
                <a:srgbClr val="FFFFFF"/>
              </a:solidFill>
              <a:latin typeface="Carlito"/>
              <a:cs typeface="Carlito"/>
            </a:rPr>
            <a:t> object with HTML parser.</a:t>
          </a:r>
          <a:endParaRPr lang="en-US" sz="1600" kern="1200" dirty="0"/>
        </a:p>
      </dsp:txBody>
      <dsp:txXfrm>
        <a:off x="2930914" y="33568"/>
        <a:ext cx="1761814" cy="1031417"/>
      </dsp:txXfrm>
    </dsp:sp>
    <dsp:sp modelId="{71DF2513-C6D8-4DC1-AF98-D60A2F5672D0}">
      <dsp:nvSpPr>
        <dsp:cNvPr id="0" name=""/>
        <dsp:cNvSpPr/>
      </dsp:nvSpPr>
      <dsp:spPr>
        <a:xfrm rot="5400000">
          <a:off x="3618266" y="1224894"/>
          <a:ext cx="387110" cy="4528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675968" y="1257762"/>
        <a:ext cx="271708" cy="270977"/>
      </dsp:txXfrm>
    </dsp:sp>
    <dsp:sp modelId="{D9E10720-8CA0-48D9-A5D6-88686D2085C7}">
      <dsp:nvSpPr>
        <dsp:cNvPr id="0" name=""/>
        <dsp:cNvSpPr/>
      </dsp:nvSpPr>
      <dsp:spPr>
        <a:xfrm>
          <a:off x="2898825" y="1827472"/>
          <a:ext cx="1825992" cy="10955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spc="-15" dirty="0">
              <a:solidFill>
                <a:srgbClr val="FFFFFF"/>
              </a:solidFill>
              <a:latin typeface="Carlito"/>
              <a:cs typeface="Carlito"/>
            </a:rPr>
            <a:t>Finding all tables and assigning the result to a list</a:t>
          </a:r>
          <a:endParaRPr lang="en-US" sz="1600" kern="1200" dirty="0"/>
        </a:p>
      </dsp:txBody>
      <dsp:txXfrm>
        <a:off x="2930914" y="1859561"/>
        <a:ext cx="1761814" cy="1031417"/>
      </dsp:txXfrm>
    </dsp:sp>
    <dsp:sp modelId="{303679D2-6837-4495-97A1-F86A19F4B874}">
      <dsp:nvSpPr>
        <dsp:cNvPr id="0" name=""/>
        <dsp:cNvSpPr/>
      </dsp:nvSpPr>
      <dsp:spPr>
        <a:xfrm rot="10800000">
          <a:off x="2351027" y="2148847"/>
          <a:ext cx="387110" cy="4528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67160" y="2239416"/>
        <a:ext cx="270977" cy="271708"/>
      </dsp:txXfrm>
    </dsp:sp>
    <dsp:sp modelId="{F0086D45-B0DE-4203-8695-83AD16D9D9C9}">
      <dsp:nvSpPr>
        <dsp:cNvPr id="0" name=""/>
        <dsp:cNvSpPr/>
      </dsp:nvSpPr>
      <dsp:spPr>
        <a:xfrm>
          <a:off x="342435" y="1827472"/>
          <a:ext cx="1825992" cy="10955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spc="-40" dirty="0">
              <a:solidFill>
                <a:srgbClr val="FFFFFF"/>
              </a:solidFill>
              <a:latin typeface="Carlito"/>
              <a:cs typeface="Carlito"/>
            </a:rPr>
            <a:t>Create an empty</a:t>
          </a:r>
          <a:r>
            <a:rPr lang="en-US" sz="1600" kern="1200" spc="-70" dirty="0">
              <a:solidFill>
                <a:srgbClr val="FFFFFF"/>
              </a:solidFill>
              <a:latin typeface="Carlito"/>
              <a:cs typeface="Carlito"/>
            </a:rPr>
            <a:t> </a:t>
          </a:r>
          <a:r>
            <a:rPr lang="en-US" sz="1600" kern="1200" spc="-10" dirty="0">
              <a:solidFill>
                <a:srgbClr val="FFFFFF"/>
              </a:solidFill>
              <a:latin typeface="Carlito"/>
              <a:cs typeface="Carlito"/>
            </a:rPr>
            <a:t>dictionary with keys.</a:t>
          </a:r>
          <a:endParaRPr lang="en-US" sz="1600" kern="1200" dirty="0"/>
        </a:p>
      </dsp:txBody>
      <dsp:txXfrm>
        <a:off x="374524" y="1859561"/>
        <a:ext cx="1761814" cy="1031417"/>
      </dsp:txXfrm>
    </dsp:sp>
    <dsp:sp modelId="{6B7AC6AC-29A7-4D78-B074-8B5652D5F14B}">
      <dsp:nvSpPr>
        <dsp:cNvPr id="0" name=""/>
        <dsp:cNvSpPr/>
      </dsp:nvSpPr>
      <dsp:spPr>
        <a:xfrm rot="5400000">
          <a:off x="1061876" y="3050887"/>
          <a:ext cx="387110" cy="4528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19578" y="3083755"/>
        <a:ext cx="271708" cy="270977"/>
      </dsp:txXfrm>
    </dsp:sp>
    <dsp:sp modelId="{2D81DE11-A578-4AA4-863F-FE57DA176A74}">
      <dsp:nvSpPr>
        <dsp:cNvPr id="0" name=""/>
        <dsp:cNvSpPr/>
      </dsp:nvSpPr>
      <dsp:spPr>
        <a:xfrm>
          <a:off x="342435" y="3653465"/>
          <a:ext cx="1825992" cy="10955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spc="-45" dirty="0">
              <a:solidFill>
                <a:srgbClr val="FFFFFF"/>
              </a:solidFill>
              <a:latin typeface="Carlito"/>
              <a:cs typeface="Carlito"/>
            </a:rPr>
            <a:t>Iterate</a:t>
          </a:r>
          <a:r>
            <a:rPr lang="en-US" sz="1600" kern="1200" spc="-135" dirty="0">
              <a:solidFill>
                <a:srgbClr val="FFFFFF"/>
              </a:solidFill>
              <a:latin typeface="Carlito"/>
              <a:cs typeface="Carlito"/>
            </a:rPr>
            <a:t> </a:t>
          </a:r>
          <a:r>
            <a:rPr lang="en-US" sz="1600" kern="1200" spc="-20" dirty="0">
              <a:solidFill>
                <a:srgbClr val="FFFFFF"/>
              </a:solidFill>
              <a:latin typeface="Carlito"/>
              <a:cs typeface="Carlito"/>
            </a:rPr>
            <a:t>through  table </a:t>
          </a:r>
          <a:r>
            <a:rPr lang="en-US" sz="1600" kern="1200" spc="-5" dirty="0">
              <a:solidFill>
                <a:srgbClr val="FFFFFF"/>
              </a:solidFill>
              <a:latin typeface="Carlito"/>
              <a:cs typeface="Carlito"/>
            </a:rPr>
            <a:t>cells </a:t>
          </a:r>
          <a:r>
            <a:rPr lang="en-US" sz="1600" kern="1200" spc="-30" dirty="0">
              <a:solidFill>
                <a:srgbClr val="FFFFFF"/>
              </a:solidFill>
              <a:latin typeface="Carlito"/>
              <a:cs typeface="Carlito"/>
            </a:rPr>
            <a:t>to  extract </a:t>
          </a:r>
          <a:r>
            <a:rPr lang="en-US" sz="1600" kern="1200" spc="-35" dirty="0">
              <a:solidFill>
                <a:srgbClr val="FFFFFF"/>
              </a:solidFill>
              <a:latin typeface="Carlito"/>
              <a:cs typeface="Carlito"/>
            </a:rPr>
            <a:t>data </a:t>
          </a:r>
          <a:r>
            <a:rPr lang="en-US" sz="1600" kern="1200" spc="-30" dirty="0">
              <a:solidFill>
                <a:srgbClr val="FFFFFF"/>
              </a:solidFill>
              <a:latin typeface="Carlito"/>
              <a:cs typeface="Carlito"/>
            </a:rPr>
            <a:t>to  </a:t>
          </a:r>
          <a:r>
            <a:rPr lang="en-US" sz="1600" kern="1200" spc="-10" dirty="0">
              <a:solidFill>
                <a:srgbClr val="FFFFFF"/>
              </a:solidFill>
              <a:latin typeface="Carlito"/>
              <a:cs typeface="Carlito"/>
            </a:rPr>
            <a:t>dictionary</a:t>
          </a:r>
          <a:endParaRPr lang="en-US" sz="1600" kern="1200" dirty="0"/>
        </a:p>
      </dsp:txBody>
      <dsp:txXfrm>
        <a:off x="374524" y="3685554"/>
        <a:ext cx="1761814" cy="1031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0861F-58D3-45A1-9439-18DBDB77422C}">
      <dsp:nvSpPr>
        <dsp:cNvPr id="0" name=""/>
        <dsp:cNvSpPr/>
      </dsp:nvSpPr>
      <dsp:spPr>
        <a:xfrm>
          <a:off x="1573" y="1142036"/>
          <a:ext cx="1916740" cy="76669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Split label ‘Class’ as our Y variable.</a:t>
          </a:r>
        </a:p>
      </dsp:txBody>
      <dsp:txXfrm>
        <a:off x="384921" y="1142036"/>
        <a:ext cx="1150044" cy="766696"/>
      </dsp:txXfrm>
    </dsp:sp>
    <dsp:sp modelId="{7337DE47-72F3-4329-BFC0-6E2917F6D20E}">
      <dsp:nvSpPr>
        <dsp:cNvPr id="0" name=""/>
        <dsp:cNvSpPr/>
      </dsp:nvSpPr>
      <dsp:spPr>
        <a:xfrm>
          <a:off x="1726640" y="1142036"/>
          <a:ext cx="1916740" cy="76669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Use Standard Scaler on our features.</a:t>
          </a:r>
        </a:p>
      </dsp:txBody>
      <dsp:txXfrm>
        <a:off x="2109988" y="1142036"/>
        <a:ext cx="1150044" cy="766696"/>
      </dsp:txXfrm>
    </dsp:sp>
    <dsp:sp modelId="{F51E74AC-4AAA-40EE-9CC5-EE0EA4A362DE}">
      <dsp:nvSpPr>
        <dsp:cNvPr id="0" name=""/>
        <dsp:cNvSpPr/>
      </dsp:nvSpPr>
      <dsp:spPr>
        <a:xfrm>
          <a:off x="3451706" y="1142036"/>
          <a:ext cx="1916740" cy="76669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Train/Test split the data </a:t>
          </a:r>
        </a:p>
      </dsp:txBody>
      <dsp:txXfrm>
        <a:off x="3835054" y="1142036"/>
        <a:ext cx="1150044" cy="7666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EE277-1BAC-407A-8913-BDA5BD2DC7DD}">
      <dsp:nvSpPr>
        <dsp:cNvPr id="0" name=""/>
        <dsp:cNvSpPr/>
      </dsp:nvSpPr>
      <dsp:spPr>
        <a:xfrm>
          <a:off x="1603" y="752233"/>
          <a:ext cx="1953830" cy="78153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Build models and evaluate it.</a:t>
          </a:r>
        </a:p>
      </dsp:txBody>
      <dsp:txXfrm>
        <a:off x="392369" y="752233"/>
        <a:ext cx="1172298" cy="781532"/>
      </dsp:txXfrm>
    </dsp:sp>
    <dsp:sp modelId="{33EE6670-6D2A-4C8E-9F67-5927817BF32D}">
      <dsp:nvSpPr>
        <dsp:cNvPr id="0" name=""/>
        <dsp:cNvSpPr/>
      </dsp:nvSpPr>
      <dsp:spPr>
        <a:xfrm>
          <a:off x="1760050" y="752233"/>
          <a:ext cx="1953830" cy="78153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Use </a:t>
          </a:r>
          <a:r>
            <a:rPr lang="en-US" sz="1200" kern="1200" dirty="0" err="1"/>
            <a:t>GridSearchCV</a:t>
          </a:r>
          <a:r>
            <a:rPr lang="en-US" sz="1200" kern="1200" dirty="0"/>
            <a:t> for finding optimum parameters</a:t>
          </a:r>
        </a:p>
      </dsp:txBody>
      <dsp:txXfrm>
        <a:off x="2150816" y="752233"/>
        <a:ext cx="1172298" cy="781532"/>
      </dsp:txXfrm>
    </dsp:sp>
    <dsp:sp modelId="{2FC3626F-7D5E-4282-A0CA-D758F9820746}">
      <dsp:nvSpPr>
        <dsp:cNvPr id="0" name=""/>
        <dsp:cNvSpPr/>
      </dsp:nvSpPr>
      <dsp:spPr>
        <a:xfrm>
          <a:off x="3518498" y="752233"/>
          <a:ext cx="1953830" cy="78153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Plot Confusion matrix for all models.</a:t>
          </a:r>
        </a:p>
      </dsp:txBody>
      <dsp:txXfrm>
        <a:off x="3909264" y="752233"/>
        <a:ext cx="1172298" cy="7815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2545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800267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yde06/Capstone_SpaceX/blob/master/Project%20-%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yde06/Capstone_SpaceX/blob/master/EDA%20with%20Python%20Librarie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yde06/Capstone_SpaceX/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yde06/Capstone_SpaceX/blob/master/Data%20Visualization%20-%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hyperlink" Target="https://github.com/Hyde06/Capstone_SpaceX/blob/master/Machine%20Learning%20Models.ipynb" TargetMode="Externa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 TargetMode="External"/><Relationship Id="rId4" Type="http://schemas.openxmlformats.org/officeDocument/2006/relationships/hyperlink" Target="https://github.com/Hyde06/Capstone_SpaceX"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hyperlink" Target="https://github.com/Hyde06/Capstone_SpaceX/blob/master/Capstone%20Project%20:%20SpaceX%20REST%20API.ipynb"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Hyde06/Capstone_SpaceX/blob/master/Capstone%20Project%20:%20Data%20Collection%20using%20bs4.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Haider Sultan</a:t>
            </a:r>
          </a:p>
          <a:p>
            <a:r>
              <a:rPr lang="en-US">
                <a:solidFill>
                  <a:schemeClr val="bg2"/>
                </a:solidFill>
                <a:latin typeface="Abadi" panose="020B0604020104020204" pitchFamily="34" charset="0"/>
                <a:ea typeface="SF Pro" pitchFamily="2" charset="0"/>
                <a:cs typeface="SF Pro" pitchFamily="2" charset="0"/>
              </a:rPr>
              <a:t>30/11/22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2937206"/>
          </a:xfrm>
          <a:prstGeom prst="rect">
            <a:avLst/>
          </a:prstGeom>
        </p:spPr>
        <p:txBody>
          <a:bodyPr/>
          <a:lstStyle/>
          <a:p>
            <a:r>
              <a:rPr lang="en-US" sz="1800" dirty="0"/>
              <a:t>Create a training label with landing outcomes where successful = 1 &amp; failure = 0.</a:t>
            </a:r>
          </a:p>
          <a:p>
            <a:r>
              <a:rPr lang="en-US" sz="1800" dirty="0"/>
              <a:t>Outcome column has two components: ‘Mission Outcome’ ‘Landing Location’</a:t>
            </a:r>
          </a:p>
          <a:p>
            <a:r>
              <a:rPr lang="en-US" sz="1800" dirty="0"/>
              <a:t>New training label column ‘class’ with a value of 1 if ‘Mission Outcome’ is True and 0 otherwise.  </a:t>
            </a:r>
          </a:p>
          <a:p>
            <a:r>
              <a:rPr lang="en-US" sz="1800" dirty="0"/>
              <a:t>Value Mapping:</a:t>
            </a:r>
          </a:p>
          <a:p>
            <a:pPr marL="857250" lvl="1" indent="-400050">
              <a:buFont typeface="+mj-lt"/>
              <a:buAutoNum type="romanUcPeriod"/>
            </a:pPr>
            <a:r>
              <a:rPr lang="en-US" sz="1600" dirty="0"/>
              <a:t>True ASDS, True RTLS, &amp; True Ocean – set to -&gt; 1</a:t>
            </a:r>
          </a:p>
          <a:p>
            <a:pPr marL="857250" lvl="1" indent="-400050">
              <a:buFont typeface="+mj-lt"/>
              <a:buAutoNum type="romanUcPeriod"/>
            </a:pPr>
            <a:r>
              <a:rPr lang="en-US" sz="1600" dirty="0"/>
              <a:t>None </a:t>
            </a:r>
            <a:r>
              <a:rPr lang="en-US" sz="1600" dirty="0" err="1"/>
              <a:t>None</a:t>
            </a:r>
            <a:r>
              <a:rPr lang="en-US" sz="1600" dirty="0"/>
              <a:t>, False ASDS, None ASDS, False Ocean, False RTLS – set to -&gt; 0</a:t>
            </a:r>
          </a:p>
          <a:p>
            <a:r>
              <a:rPr lang="en-US" sz="1800" dirty="0"/>
              <a:t>Calculating the success rate for every landing in dataset.</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C13BD77D-0922-4C8A-8350-AB62EAECE2FD}"/>
              </a:ext>
            </a:extLst>
          </p:cNvPr>
          <p:cNvSpPr txBox="1"/>
          <p:nvPr/>
        </p:nvSpPr>
        <p:spPr>
          <a:xfrm>
            <a:off x="770011" y="4762831"/>
            <a:ext cx="8975652" cy="1200329"/>
          </a:xfrm>
          <a:prstGeom prst="rect">
            <a:avLst/>
          </a:prstGeom>
          <a:noFill/>
        </p:spPr>
        <p:txBody>
          <a:bodyPr wrap="square" rtlCol="0">
            <a:spAutoFit/>
          </a:bodyPr>
          <a:lstStyle/>
          <a:p>
            <a:r>
              <a:rPr lang="en-US" dirty="0" err="1"/>
              <a:t>Github</a:t>
            </a:r>
            <a:r>
              <a:rPr lang="en-US" dirty="0"/>
              <a:t> Link:</a:t>
            </a:r>
          </a:p>
          <a:p>
            <a:r>
              <a:rPr lang="en-US" dirty="0">
                <a:hlinkClick r:id="rId3"/>
              </a:rPr>
              <a:t>https://github.com/Hyde06/Capstone_SpaceX/blob/master/Project%20-%20Data%20Wrangling.ipynb</a:t>
            </a: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724385"/>
          </a:xfrm>
          <a:prstGeom prst="rect">
            <a:avLst/>
          </a:prstGeom>
        </p:spPr>
        <p:txBody>
          <a:bodyPr lIns="91440" tIns="45720" rIns="91440" bIns="45720" anchor="t"/>
          <a:lstStyle/>
          <a:p>
            <a:r>
              <a:rPr lang="en-US" sz="2000" dirty="0"/>
              <a:t>Performed exploratory data analysis on dataset variables such as Flight number, Payload Mass, Orbit, Launch Site, Year and Class.</a:t>
            </a:r>
          </a:p>
          <a:p>
            <a:r>
              <a:rPr lang="en-US" sz="2000" dirty="0"/>
              <a:t>Used Scatter plots, line charts and bar plots to determine any correlation between variables such as:</a:t>
            </a:r>
          </a:p>
          <a:p>
            <a:pPr marL="914400" lvl="1" indent="-457200">
              <a:buFont typeface="+mj-lt"/>
              <a:buAutoNum type="arabicPeriod"/>
            </a:pPr>
            <a:r>
              <a:rPr lang="en-US" sz="1800" spc="-15" dirty="0">
                <a:solidFill>
                  <a:srgbClr val="404040"/>
                </a:solidFill>
                <a:latin typeface="Carlito"/>
                <a:cs typeface="Carlito"/>
              </a:rPr>
              <a:t>Flight </a:t>
            </a:r>
            <a:r>
              <a:rPr lang="en-US" sz="1800" dirty="0">
                <a:solidFill>
                  <a:srgbClr val="404040"/>
                </a:solidFill>
                <a:latin typeface="Carlito"/>
                <a:cs typeface="Carlito"/>
              </a:rPr>
              <a:t>Number </a:t>
            </a:r>
            <a:r>
              <a:rPr lang="en-US" sz="1800" spc="-20" dirty="0">
                <a:solidFill>
                  <a:srgbClr val="404040"/>
                </a:solidFill>
                <a:latin typeface="Carlito"/>
                <a:cs typeface="Carlito"/>
              </a:rPr>
              <a:t>vs. </a:t>
            </a:r>
            <a:r>
              <a:rPr lang="en-US" sz="1800" spc="-25" dirty="0">
                <a:solidFill>
                  <a:srgbClr val="404040"/>
                </a:solidFill>
                <a:latin typeface="Carlito"/>
                <a:cs typeface="Carlito"/>
              </a:rPr>
              <a:t>Payload </a:t>
            </a:r>
            <a:r>
              <a:rPr lang="en-US" sz="1800" dirty="0">
                <a:solidFill>
                  <a:srgbClr val="404040"/>
                </a:solidFill>
                <a:latin typeface="Carlito"/>
                <a:cs typeface="Carlito"/>
              </a:rPr>
              <a:t>Mass, </a:t>
            </a:r>
          </a:p>
          <a:p>
            <a:pPr marL="914400" lvl="1" indent="-457200">
              <a:buFont typeface="+mj-lt"/>
              <a:buAutoNum type="arabicPeriod"/>
            </a:pPr>
            <a:r>
              <a:rPr lang="en-US" sz="1800" spc="-10" dirty="0">
                <a:solidFill>
                  <a:srgbClr val="404040"/>
                </a:solidFill>
                <a:latin typeface="Carlito"/>
                <a:cs typeface="Carlito"/>
              </a:rPr>
              <a:t>Flight </a:t>
            </a:r>
            <a:r>
              <a:rPr lang="en-US" sz="1800" dirty="0">
                <a:solidFill>
                  <a:srgbClr val="404040"/>
                </a:solidFill>
                <a:latin typeface="Carlito"/>
                <a:cs typeface="Carlito"/>
              </a:rPr>
              <a:t>Number </a:t>
            </a:r>
            <a:r>
              <a:rPr lang="en-US" sz="1800" spc="-20" dirty="0">
                <a:solidFill>
                  <a:srgbClr val="404040"/>
                </a:solidFill>
                <a:latin typeface="Carlito"/>
                <a:cs typeface="Carlito"/>
              </a:rPr>
              <a:t>vs. </a:t>
            </a:r>
            <a:r>
              <a:rPr lang="en-US" sz="1800" spc="-5" dirty="0">
                <a:solidFill>
                  <a:srgbClr val="404040"/>
                </a:solidFill>
                <a:latin typeface="Carlito"/>
                <a:cs typeface="Carlito"/>
              </a:rPr>
              <a:t>Launch </a:t>
            </a:r>
            <a:r>
              <a:rPr lang="en-US" sz="1800" spc="-15" dirty="0">
                <a:solidFill>
                  <a:srgbClr val="404040"/>
                </a:solidFill>
                <a:latin typeface="Carlito"/>
                <a:cs typeface="Carlito"/>
              </a:rPr>
              <a:t>Site, </a:t>
            </a:r>
          </a:p>
          <a:p>
            <a:pPr marL="914400" lvl="1" indent="-457200">
              <a:buFont typeface="+mj-lt"/>
              <a:buAutoNum type="arabicPeriod"/>
            </a:pPr>
            <a:r>
              <a:rPr lang="en-US" sz="1800" spc="-25" dirty="0">
                <a:solidFill>
                  <a:srgbClr val="404040"/>
                </a:solidFill>
                <a:latin typeface="Carlito"/>
                <a:cs typeface="Carlito"/>
              </a:rPr>
              <a:t>Payload </a:t>
            </a:r>
            <a:r>
              <a:rPr lang="en-US" sz="1800" dirty="0">
                <a:solidFill>
                  <a:srgbClr val="404040"/>
                </a:solidFill>
                <a:latin typeface="Carlito"/>
                <a:cs typeface="Carlito"/>
              </a:rPr>
              <a:t>Mass </a:t>
            </a:r>
            <a:r>
              <a:rPr lang="en-US" sz="1800" spc="-20" dirty="0">
                <a:solidFill>
                  <a:srgbClr val="404040"/>
                </a:solidFill>
                <a:latin typeface="Carlito"/>
                <a:cs typeface="Carlito"/>
              </a:rPr>
              <a:t>vs. </a:t>
            </a:r>
            <a:r>
              <a:rPr lang="en-US" sz="1800" spc="-5" dirty="0">
                <a:solidFill>
                  <a:srgbClr val="404040"/>
                </a:solidFill>
                <a:latin typeface="Carlito"/>
                <a:cs typeface="Carlito"/>
              </a:rPr>
              <a:t>Launch </a:t>
            </a:r>
            <a:r>
              <a:rPr lang="en-US" sz="1800" spc="-15" dirty="0">
                <a:solidFill>
                  <a:srgbClr val="404040"/>
                </a:solidFill>
                <a:latin typeface="Carlito"/>
                <a:cs typeface="Carlito"/>
              </a:rPr>
              <a:t>Site,  </a:t>
            </a:r>
          </a:p>
          <a:p>
            <a:pPr marL="914400" lvl="1" indent="-457200">
              <a:buFont typeface="+mj-lt"/>
              <a:buAutoNum type="arabicPeriod"/>
            </a:pPr>
            <a:r>
              <a:rPr lang="en-US" sz="1800" spc="-5" dirty="0">
                <a:solidFill>
                  <a:srgbClr val="404040"/>
                </a:solidFill>
                <a:latin typeface="Carlito"/>
                <a:cs typeface="Carlito"/>
              </a:rPr>
              <a:t>Orbit </a:t>
            </a:r>
            <a:r>
              <a:rPr lang="en-US" sz="1800" spc="-20" dirty="0">
                <a:solidFill>
                  <a:srgbClr val="404040"/>
                </a:solidFill>
                <a:latin typeface="Carlito"/>
                <a:cs typeface="Carlito"/>
              </a:rPr>
              <a:t>vs. </a:t>
            </a:r>
            <a:r>
              <a:rPr lang="en-US" sz="1800" dirty="0">
                <a:solidFill>
                  <a:srgbClr val="404040"/>
                </a:solidFill>
                <a:latin typeface="Carlito"/>
                <a:cs typeface="Carlito"/>
              </a:rPr>
              <a:t>Success </a:t>
            </a:r>
            <a:r>
              <a:rPr lang="en-US" sz="1800" spc="-20" dirty="0">
                <a:solidFill>
                  <a:srgbClr val="404040"/>
                </a:solidFill>
                <a:latin typeface="Carlito"/>
                <a:cs typeface="Carlito"/>
              </a:rPr>
              <a:t>Rate, </a:t>
            </a:r>
          </a:p>
          <a:p>
            <a:pPr marL="914400" lvl="1" indent="-457200">
              <a:buFont typeface="+mj-lt"/>
              <a:buAutoNum type="arabicPeriod"/>
            </a:pPr>
            <a:r>
              <a:rPr lang="en-US" sz="1800" spc="-10" dirty="0">
                <a:solidFill>
                  <a:srgbClr val="404040"/>
                </a:solidFill>
                <a:latin typeface="Carlito"/>
                <a:cs typeface="Carlito"/>
              </a:rPr>
              <a:t>Flight </a:t>
            </a:r>
            <a:r>
              <a:rPr lang="en-US" sz="1800" dirty="0">
                <a:solidFill>
                  <a:srgbClr val="404040"/>
                </a:solidFill>
                <a:latin typeface="Carlito"/>
                <a:cs typeface="Carlito"/>
              </a:rPr>
              <a:t>Number </a:t>
            </a:r>
            <a:r>
              <a:rPr lang="en-US" sz="1800" spc="-20" dirty="0">
                <a:solidFill>
                  <a:srgbClr val="404040"/>
                </a:solidFill>
                <a:latin typeface="Carlito"/>
                <a:cs typeface="Carlito"/>
              </a:rPr>
              <a:t>vs. </a:t>
            </a:r>
            <a:r>
              <a:rPr lang="en-US" sz="1800" spc="-5" dirty="0">
                <a:solidFill>
                  <a:srgbClr val="404040"/>
                </a:solidFill>
                <a:latin typeface="Carlito"/>
                <a:cs typeface="Carlito"/>
              </a:rPr>
              <a:t>Orbit, </a:t>
            </a:r>
          </a:p>
          <a:p>
            <a:pPr marL="914400" lvl="1" indent="-457200">
              <a:buFont typeface="+mj-lt"/>
              <a:buAutoNum type="arabicPeriod"/>
            </a:pPr>
            <a:r>
              <a:rPr lang="en-US" sz="1800" spc="-25" dirty="0">
                <a:solidFill>
                  <a:srgbClr val="404040"/>
                </a:solidFill>
                <a:latin typeface="Carlito"/>
                <a:cs typeface="Carlito"/>
              </a:rPr>
              <a:t>Payload </a:t>
            </a:r>
            <a:r>
              <a:rPr lang="en-US" sz="1800" spc="-15" dirty="0">
                <a:solidFill>
                  <a:srgbClr val="404040"/>
                </a:solidFill>
                <a:latin typeface="Carlito"/>
                <a:cs typeface="Carlito"/>
              </a:rPr>
              <a:t>vs </a:t>
            </a:r>
            <a:r>
              <a:rPr lang="en-US" sz="1800" spc="-5" dirty="0">
                <a:solidFill>
                  <a:srgbClr val="404040"/>
                </a:solidFill>
                <a:latin typeface="Carlito"/>
                <a:cs typeface="Carlito"/>
              </a:rPr>
              <a:t>Orbit, </a:t>
            </a:r>
          </a:p>
          <a:p>
            <a:pPr marL="914400" lvl="1" indent="-457200">
              <a:buFont typeface="+mj-lt"/>
              <a:buAutoNum type="arabicPeriod"/>
            </a:pPr>
            <a:r>
              <a:rPr lang="en-US" sz="1800" dirty="0">
                <a:latin typeface="Carlito"/>
                <a:cs typeface="Carlito"/>
              </a:rPr>
              <a:t>Year vs Success Rate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226D374A-3517-41E8-9A46-7DA5CE77B8D1}"/>
              </a:ext>
            </a:extLst>
          </p:cNvPr>
          <p:cNvSpPr txBox="1"/>
          <p:nvPr/>
        </p:nvSpPr>
        <p:spPr>
          <a:xfrm>
            <a:off x="770010" y="5368099"/>
            <a:ext cx="9745588" cy="1200329"/>
          </a:xfrm>
          <a:prstGeom prst="rect">
            <a:avLst/>
          </a:prstGeom>
          <a:noFill/>
        </p:spPr>
        <p:txBody>
          <a:bodyPr wrap="square" rtlCol="0">
            <a:spAutoFit/>
          </a:bodyPr>
          <a:lstStyle/>
          <a:p>
            <a:r>
              <a:rPr lang="en-US" dirty="0" err="1"/>
              <a:t>Github</a:t>
            </a:r>
            <a:r>
              <a:rPr lang="en-US" dirty="0"/>
              <a:t> URL:</a:t>
            </a:r>
          </a:p>
          <a:p>
            <a:r>
              <a:rPr lang="en-US" dirty="0">
                <a:hlinkClick r:id="rId3"/>
              </a:rPr>
              <a:t>https://github.com/Hyde06/Capstone_SpaceX/blob/master/EDA%20with%20Python%20Libraries.ipynb</a:t>
            </a:r>
            <a:endParaRPr lang="en-US"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en-US" sz="2400" spc="-5" dirty="0">
                <a:solidFill>
                  <a:srgbClr val="404040"/>
                </a:solidFill>
                <a:latin typeface="Times New Roman" panose="02020603050405020304" pitchFamily="18" charset="0"/>
                <a:cs typeface="Times New Roman" panose="02020603050405020304" pitchFamily="18" charset="0"/>
              </a:rPr>
              <a:t>Loaded </a:t>
            </a:r>
            <a:r>
              <a:rPr lang="en-US" sz="2400" spc="-25" dirty="0">
                <a:solidFill>
                  <a:srgbClr val="404040"/>
                </a:solidFill>
                <a:latin typeface="Times New Roman" panose="02020603050405020304" pitchFamily="18" charset="0"/>
                <a:cs typeface="Times New Roman" panose="02020603050405020304" pitchFamily="18" charset="0"/>
              </a:rPr>
              <a:t>data </a:t>
            </a:r>
            <a:r>
              <a:rPr lang="en-US" sz="2400" spc="-10" dirty="0">
                <a:solidFill>
                  <a:srgbClr val="404040"/>
                </a:solidFill>
                <a:latin typeface="Times New Roman" panose="02020603050405020304" pitchFamily="18" charset="0"/>
                <a:cs typeface="Times New Roman" panose="02020603050405020304" pitchFamily="18" charset="0"/>
              </a:rPr>
              <a:t>set </a:t>
            </a:r>
            <a:r>
              <a:rPr lang="en-US" sz="2400" spc="-25" dirty="0">
                <a:solidFill>
                  <a:srgbClr val="404040"/>
                </a:solidFill>
                <a:latin typeface="Times New Roman" panose="02020603050405020304" pitchFamily="18" charset="0"/>
                <a:cs typeface="Times New Roman" panose="02020603050405020304" pitchFamily="18" charset="0"/>
              </a:rPr>
              <a:t>into </a:t>
            </a:r>
            <a:r>
              <a:rPr lang="en-US" sz="2400" dirty="0">
                <a:solidFill>
                  <a:srgbClr val="404040"/>
                </a:solidFill>
                <a:latin typeface="Times New Roman" panose="02020603050405020304" pitchFamily="18" charset="0"/>
                <a:cs typeface="Times New Roman" panose="02020603050405020304" pitchFamily="18" charset="0"/>
              </a:rPr>
              <a:t>IBM DB2</a:t>
            </a:r>
            <a:r>
              <a:rPr lang="en-US" sz="2400" spc="-125" dirty="0">
                <a:solidFill>
                  <a:srgbClr val="404040"/>
                </a:solidFill>
                <a:latin typeface="Times New Roman" panose="02020603050405020304" pitchFamily="18" charset="0"/>
                <a:cs typeface="Times New Roman" panose="02020603050405020304" pitchFamily="18" charset="0"/>
              </a:rPr>
              <a:t> </a:t>
            </a:r>
            <a:r>
              <a:rPr lang="en-US" sz="2400" spc="-5" dirty="0">
                <a:solidFill>
                  <a:srgbClr val="404040"/>
                </a:solidFill>
                <a:latin typeface="Times New Roman" panose="02020603050405020304" pitchFamily="18" charset="0"/>
                <a:cs typeface="Times New Roman" panose="02020603050405020304" pitchFamily="18" charset="0"/>
              </a:rPr>
              <a:t>Database and queried using SQL </a:t>
            </a:r>
            <a:r>
              <a:rPr lang="en-US" sz="2400" dirty="0">
                <a:solidFill>
                  <a:srgbClr val="404040"/>
                </a:solidFill>
                <a:latin typeface="Times New Roman" panose="02020603050405020304" pitchFamily="18" charset="0"/>
                <a:cs typeface="Times New Roman" panose="02020603050405020304" pitchFamily="18" charset="0"/>
              </a:rPr>
              <a:t>Python</a:t>
            </a:r>
            <a:r>
              <a:rPr lang="en-US" sz="2400" spc="-100" dirty="0">
                <a:solidFill>
                  <a:srgbClr val="404040"/>
                </a:solidFill>
                <a:latin typeface="Times New Roman" panose="02020603050405020304" pitchFamily="18" charset="0"/>
                <a:cs typeface="Times New Roman" panose="02020603050405020304" pitchFamily="18" charset="0"/>
              </a:rPr>
              <a:t> </a:t>
            </a:r>
            <a:r>
              <a:rPr lang="en-US" sz="2400" spc="-25" dirty="0">
                <a:solidFill>
                  <a:srgbClr val="404040"/>
                </a:solidFill>
                <a:latin typeface="Times New Roman" panose="02020603050405020304" pitchFamily="18" charset="0"/>
                <a:cs typeface="Times New Roman" panose="02020603050405020304" pitchFamily="18" charset="0"/>
              </a:rPr>
              <a:t>integration.</a:t>
            </a:r>
            <a:endParaRPr lang="en-US" sz="2400" dirty="0">
              <a:latin typeface="Times New Roman" panose="02020603050405020304" pitchFamily="18" charset="0"/>
              <a:cs typeface="Times New Roman" panose="02020603050405020304" pitchFamily="18" charset="0"/>
            </a:endParaRPr>
          </a:p>
          <a:p>
            <a:pPr marL="12700">
              <a:lnSpc>
                <a:spcPct val="100000"/>
              </a:lnSpc>
              <a:spcBef>
                <a:spcPts val="1560"/>
              </a:spcBef>
            </a:pPr>
            <a:r>
              <a:rPr lang="en-US" sz="2400" spc="-5" dirty="0">
                <a:solidFill>
                  <a:srgbClr val="404040"/>
                </a:solidFill>
                <a:latin typeface="Times New Roman" panose="02020603050405020304" pitchFamily="18" charset="0"/>
                <a:cs typeface="Times New Roman" panose="02020603050405020304" pitchFamily="18" charset="0"/>
              </a:rPr>
              <a:t>Queries </a:t>
            </a:r>
            <a:r>
              <a:rPr lang="en-US" sz="2400" spc="-20" dirty="0">
                <a:solidFill>
                  <a:srgbClr val="404040"/>
                </a:solidFill>
                <a:latin typeface="Times New Roman" panose="02020603050405020304" pitchFamily="18" charset="0"/>
                <a:cs typeface="Times New Roman" panose="02020603050405020304" pitchFamily="18" charset="0"/>
              </a:rPr>
              <a:t>were </a:t>
            </a:r>
            <a:r>
              <a:rPr lang="en-US" sz="2400" dirty="0">
                <a:solidFill>
                  <a:srgbClr val="404040"/>
                </a:solidFill>
                <a:latin typeface="Times New Roman" panose="02020603050405020304" pitchFamily="18" charset="0"/>
                <a:cs typeface="Times New Roman" panose="02020603050405020304" pitchFamily="18" charset="0"/>
              </a:rPr>
              <a:t>made </a:t>
            </a:r>
            <a:r>
              <a:rPr lang="en-US" sz="2400" spc="-20" dirty="0">
                <a:solidFill>
                  <a:srgbClr val="404040"/>
                </a:solidFill>
                <a:latin typeface="Times New Roman" panose="02020603050405020304" pitchFamily="18" charset="0"/>
                <a:cs typeface="Times New Roman" panose="02020603050405020304" pitchFamily="18" charset="0"/>
              </a:rPr>
              <a:t>to </a:t>
            </a:r>
            <a:r>
              <a:rPr lang="en-US" sz="2400" spc="-10" dirty="0">
                <a:solidFill>
                  <a:srgbClr val="404040"/>
                </a:solidFill>
                <a:latin typeface="Times New Roman" panose="02020603050405020304" pitchFamily="18" charset="0"/>
                <a:cs typeface="Times New Roman" panose="02020603050405020304" pitchFamily="18" charset="0"/>
              </a:rPr>
              <a:t>get </a:t>
            </a:r>
            <a:r>
              <a:rPr lang="en-US" sz="2400" dirty="0">
                <a:solidFill>
                  <a:srgbClr val="404040"/>
                </a:solidFill>
                <a:latin typeface="Times New Roman" panose="02020603050405020304" pitchFamily="18" charset="0"/>
                <a:cs typeface="Times New Roman" panose="02020603050405020304" pitchFamily="18" charset="0"/>
              </a:rPr>
              <a:t>a </a:t>
            </a:r>
            <a:r>
              <a:rPr lang="en-US" sz="2400" spc="-25" dirty="0">
                <a:solidFill>
                  <a:srgbClr val="404040"/>
                </a:solidFill>
                <a:latin typeface="Times New Roman" panose="02020603050405020304" pitchFamily="18" charset="0"/>
                <a:cs typeface="Times New Roman" panose="02020603050405020304" pitchFamily="18" charset="0"/>
              </a:rPr>
              <a:t>better </a:t>
            </a:r>
            <a:r>
              <a:rPr lang="en-US" sz="2400" spc="-20" dirty="0">
                <a:solidFill>
                  <a:srgbClr val="404040"/>
                </a:solidFill>
                <a:latin typeface="Times New Roman" panose="02020603050405020304" pitchFamily="18" charset="0"/>
                <a:cs typeface="Times New Roman" panose="02020603050405020304" pitchFamily="18" charset="0"/>
              </a:rPr>
              <a:t>understanding </a:t>
            </a:r>
            <a:r>
              <a:rPr lang="en-US" sz="2400" spc="-5" dirty="0">
                <a:solidFill>
                  <a:srgbClr val="404040"/>
                </a:solidFill>
                <a:latin typeface="Times New Roman" panose="02020603050405020304" pitchFamily="18" charset="0"/>
                <a:cs typeface="Times New Roman" panose="02020603050405020304" pitchFamily="18" charset="0"/>
              </a:rPr>
              <a:t>of </a:t>
            </a:r>
            <a:r>
              <a:rPr lang="en-US" sz="2400" dirty="0">
                <a:solidFill>
                  <a:srgbClr val="404040"/>
                </a:solidFill>
                <a:latin typeface="Times New Roman" panose="02020603050405020304" pitchFamily="18" charset="0"/>
                <a:cs typeface="Times New Roman" panose="02020603050405020304" pitchFamily="18" charset="0"/>
              </a:rPr>
              <a:t>the</a:t>
            </a:r>
            <a:r>
              <a:rPr lang="en-US" sz="2400" spc="25" dirty="0">
                <a:solidFill>
                  <a:srgbClr val="404040"/>
                </a:solidFill>
                <a:latin typeface="Times New Roman" panose="02020603050405020304" pitchFamily="18" charset="0"/>
                <a:cs typeface="Times New Roman" panose="02020603050405020304" pitchFamily="18" charset="0"/>
              </a:rPr>
              <a:t> </a:t>
            </a:r>
            <a:r>
              <a:rPr lang="en-US" sz="2400" spc="-20" dirty="0">
                <a:solidFill>
                  <a:srgbClr val="404040"/>
                </a:solidFill>
                <a:latin typeface="Times New Roman" panose="02020603050405020304" pitchFamily="18" charset="0"/>
                <a:cs typeface="Times New Roman" panose="02020603050405020304" pitchFamily="18" charset="0"/>
              </a:rPr>
              <a:t>dataset.</a:t>
            </a:r>
            <a:endParaRPr lang="en-US" sz="2400" dirty="0">
              <a:latin typeface="Times New Roman" panose="02020603050405020304" pitchFamily="18" charset="0"/>
              <a:cs typeface="Times New Roman" panose="02020603050405020304" pitchFamily="18" charset="0"/>
            </a:endParaRPr>
          </a:p>
          <a:p>
            <a:pPr marL="12700" marR="434975">
              <a:lnSpc>
                <a:spcPts val="2200"/>
              </a:lnSpc>
              <a:spcBef>
                <a:spcPts val="1440"/>
              </a:spcBef>
            </a:pPr>
            <a:r>
              <a:rPr lang="en-US" sz="2400" spc="-5" dirty="0">
                <a:solidFill>
                  <a:srgbClr val="404040"/>
                </a:solidFill>
                <a:latin typeface="Times New Roman" panose="02020603050405020304" pitchFamily="18" charset="0"/>
                <a:cs typeface="Times New Roman" panose="02020603050405020304" pitchFamily="18" charset="0"/>
              </a:rPr>
              <a:t>Queried </a:t>
            </a:r>
            <a:r>
              <a:rPr lang="en-US" sz="2400" spc="-20" dirty="0">
                <a:solidFill>
                  <a:srgbClr val="404040"/>
                </a:solidFill>
                <a:latin typeface="Times New Roman" panose="02020603050405020304" pitchFamily="18" charset="0"/>
                <a:cs typeface="Times New Roman" panose="02020603050405020304" pitchFamily="18" charset="0"/>
              </a:rPr>
              <a:t>information </a:t>
            </a:r>
            <a:r>
              <a:rPr lang="en-US" sz="2400" dirty="0">
                <a:solidFill>
                  <a:srgbClr val="404040"/>
                </a:solidFill>
                <a:latin typeface="Times New Roman" panose="02020603050405020304" pitchFamily="18" charset="0"/>
                <a:cs typeface="Times New Roman" panose="02020603050405020304" pitchFamily="18" charset="0"/>
              </a:rPr>
              <a:t>about launch </a:t>
            </a:r>
            <a:r>
              <a:rPr lang="en-US" sz="2400" spc="-20" dirty="0">
                <a:solidFill>
                  <a:srgbClr val="404040"/>
                </a:solidFill>
                <a:latin typeface="Times New Roman" panose="02020603050405020304" pitchFamily="18" charset="0"/>
                <a:cs typeface="Times New Roman" panose="02020603050405020304" pitchFamily="18" charset="0"/>
              </a:rPr>
              <a:t>site </a:t>
            </a:r>
            <a:r>
              <a:rPr lang="en-US" sz="2400" spc="-5" dirty="0">
                <a:solidFill>
                  <a:srgbClr val="404040"/>
                </a:solidFill>
                <a:latin typeface="Times New Roman" panose="02020603050405020304" pitchFamily="18" charset="0"/>
                <a:cs typeface="Times New Roman" panose="02020603050405020304" pitchFamily="18" charset="0"/>
              </a:rPr>
              <a:t>names, mission </a:t>
            </a:r>
            <a:r>
              <a:rPr lang="en-US" sz="2400" spc="-20" dirty="0">
                <a:solidFill>
                  <a:srgbClr val="404040"/>
                </a:solidFill>
                <a:latin typeface="Times New Roman" panose="02020603050405020304" pitchFamily="18" charset="0"/>
                <a:cs typeface="Times New Roman" panose="02020603050405020304" pitchFamily="18" charset="0"/>
              </a:rPr>
              <a:t>outcomes, various pay </a:t>
            </a:r>
            <a:r>
              <a:rPr lang="en-US" sz="2400" dirty="0">
                <a:solidFill>
                  <a:srgbClr val="404040"/>
                </a:solidFill>
                <a:latin typeface="Times New Roman" panose="02020603050405020304" pitchFamily="18" charset="0"/>
                <a:cs typeface="Times New Roman" panose="02020603050405020304" pitchFamily="18" charset="0"/>
              </a:rPr>
              <a:t>load </a:t>
            </a:r>
            <a:r>
              <a:rPr lang="en-US" sz="2400" spc="-25" dirty="0">
                <a:solidFill>
                  <a:srgbClr val="404040"/>
                </a:solidFill>
                <a:latin typeface="Times New Roman" panose="02020603050405020304" pitchFamily="18" charset="0"/>
                <a:cs typeface="Times New Roman" panose="02020603050405020304" pitchFamily="18" charset="0"/>
              </a:rPr>
              <a:t>sizes </a:t>
            </a:r>
            <a:r>
              <a:rPr lang="en-US" sz="2400" spc="-5" dirty="0">
                <a:solidFill>
                  <a:srgbClr val="404040"/>
                </a:solidFill>
                <a:latin typeface="Times New Roman" panose="02020603050405020304" pitchFamily="18" charset="0"/>
                <a:cs typeface="Times New Roman" panose="02020603050405020304" pitchFamily="18" charset="0"/>
              </a:rPr>
              <a:t>of  </a:t>
            </a:r>
            <a:r>
              <a:rPr lang="en-US" sz="2400" spc="-25" dirty="0">
                <a:solidFill>
                  <a:srgbClr val="404040"/>
                </a:solidFill>
                <a:latin typeface="Times New Roman" panose="02020603050405020304" pitchFamily="18" charset="0"/>
                <a:cs typeface="Times New Roman" panose="02020603050405020304" pitchFamily="18" charset="0"/>
              </a:rPr>
              <a:t>customers </a:t>
            </a:r>
            <a:r>
              <a:rPr lang="en-US" sz="2400" dirty="0">
                <a:solidFill>
                  <a:srgbClr val="404040"/>
                </a:solidFill>
                <a:latin typeface="Times New Roman" panose="02020603050405020304" pitchFamily="18" charset="0"/>
                <a:cs typeface="Times New Roman" panose="02020603050405020304" pitchFamily="18" charset="0"/>
              </a:rPr>
              <a:t>and </a:t>
            </a:r>
            <a:r>
              <a:rPr lang="en-US" sz="2400" spc="-20" dirty="0">
                <a:solidFill>
                  <a:srgbClr val="404040"/>
                </a:solidFill>
                <a:latin typeface="Times New Roman" panose="02020603050405020304" pitchFamily="18" charset="0"/>
                <a:cs typeface="Times New Roman" panose="02020603050405020304" pitchFamily="18" charset="0"/>
              </a:rPr>
              <a:t>booster </a:t>
            </a:r>
            <a:r>
              <a:rPr lang="en-US" sz="2400" spc="-25" dirty="0">
                <a:solidFill>
                  <a:srgbClr val="404040"/>
                </a:solidFill>
                <a:latin typeface="Times New Roman" panose="02020603050405020304" pitchFamily="18" charset="0"/>
                <a:cs typeface="Times New Roman" panose="02020603050405020304" pitchFamily="18" charset="0"/>
              </a:rPr>
              <a:t>versions, </a:t>
            </a:r>
            <a:r>
              <a:rPr lang="en-US" sz="2400" dirty="0">
                <a:solidFill>
                  <a:srgbClr val="404040"/>
                </a:solidFill>
                <a:latin typeface="Times New Roman" panose="02020603050405020304" pitchFamily="18" charset="0"/>
                <a:cs typeface="Times New Roman" panose="02020603050405020304" pitchFamily="18" charset="0"/>
              </a:rPr>
              <a:t>and landing</a:t>
            </a:r>
            <a:r>
              <a:rPr lang="en-US" sz="2400" spc="5" dirty="0">
                <a:solidFill>
                  <a:srgbClr val="404040"/>
                </a:solidFill>
                <a:latin typeface="Times New Roman" panose="02020603050405020304" pitchFamily="18" charset="0"/>
                <a:cs typeface="Times New Roman" panose="02020603050405020304" pitchFamily="18" charset="0"/>
              </a:rPr>
              <a:t> </a:t>
            </a:r>
            <a:r>
              <a:rPr lang="en-US" sz="2400" spc="-15" dirty="0">
                <a:solidFill>
                  <a:srgbClr val="404040"/>
                </a:solidFill>
                <a:latin typeface="Times New Roman" panose="02020603050405020304" pitchFamily="18" charset="0"/>
                <a:cs typeface="Times New Roman" panose="02020603050405020304" pitchFamily="18" charset="0"/>
              </a:rPr>
              <a:t>outcomes.</a:t>
            </a:r>
          </a:p>
          <a:p>
            <a:pPr marL="12700" marR="434975">
              <a:lnSpc>
                <a:spcPts val="2200"/>
              </a:lnSpc>
              <a:spcBef>
                <a:spcPts val="1440"/>
              </a:spcBef>
            </a:pPr>
            <a:endParaRPr lang="en-US" sz="2400" spc="-15" dirty="0">
              <a:solidFill>
                <a:srgbClr val="404040"/>
              </a:solidFill>
              <a:latin typeface="Times New Roman" panose="02020603050405020304" pitchFamily="18" charset="0"/>
              <a:cs typeface="Times New Roman" panose="02020603050405020304" pitchFamily="18" charset="0"/>
            </a:endParaRPr>
          </a:p>
          <a:p>
            <a:pPr marL="12700" marR="434975">
              <a:lnSpc>
                <a:spcPts val="2200"/>
              </a:lnSpc>
              <a:spcBef>
                <a:spcPts val="1440"/>
              </a:spcBef>
            </a:pPr>
            <a:r>
              <a:rPr lang="en-US" sz="2400" spc="-15" dirty="0" err="1">
                <a:solidFill>
                  <a:srgbClr val="404040"/>
                </a:solidFill>
                <a:latin typeface="Times New Roman" panose="02020603050405020304" pitchFamily="18" charset="0"/>
                <a:cs typeface="Times New Roman" panose="02020603050405020304" pitchFamily="18" charset="0"/>
              </a:rPr>
              <a:t>Github</a:t>
            </a:r>
            <a:r>
              <a:rPr lang="en-US" sz="2400" spc="-15" dirty="0">
                <a:solidFill>
                  <a:srgbClr val="404040"/>
                </a:solidFill>
                <a:latin typeface="Times New Roman" panose="02020603050405020304" pitchFamily="18" charset="0"/>
                <a:cs typeface="Times New Roman" panose="02020603050405020304" pitchFamily="18" charset="0"/>
              </a:rPr>
              <a:t> Link:</a:t>
            </a:r>
          </a:p>
          <a:p>
            <a:pPr marL="0" marR="434975" indent="0">
              <a:lnSpc>
                <a:spcPts val="2200"/>
              </a:lnSpc>
              <a:spcBef>
                <a:spcPts val="1440"/>
              </a:spcBef>
              <a:buNone/>
            </a:pPr>
            <a:r>
              <a:rPr lang="en-US" sz="2400" spc="-15" dirty="0">
                <a:solidFill>
                  <a:srgbClr val="404040"/>
                </a:solidFill>
                <a:latin typeface="Times New Roman" panose="02020603050405020304" pitchFamily="18" charset="0"/>
                <a:cs typeface="Times New Roman" panose="02020603050405020304" pitchFamily="18" charset="0"/>
                <a:hlinkClick r:id="rId3"/>
              </a:rPr>
              <a:t>https://github.com/Hyde06/Capstone_SpaceX/blob/master/EDA%20with%20SQL.ipynb</a:t>
            </a:r>
            <a:endParaRPr lang="en-US" sz="2400" spc="-15" dirty="0">
              <a:solidFill>
                <a:srgbClr val="404040"/>
              </a:solidFill>
              <a:latin typeface="Times New Roman" panose="02020603050405020304" pitchFamily="18" charset="0"/>
              <a:cs typeface="Times New Roman" panose="02020603050405020304" pitchFamily="18" charset="0"/>
            </a:endParaRPr>
          </a:p>
          <a:p>
            <a:pPr marL="12700" marR="434975">
              <a:lnSpc>
                <a:spcPts val="2200"/>
              </a:lnSpc>
              <a:spcBef>
                <a:spcPts val="1440"/>
              </a:spcBef>
            </a:pPr>
            <a:endParaRPr lang="en-US" sz="2400"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gn="l"/>
            <a:r>
              <a:rPr lang="en-US" sz="1800" b="0" i="0" u="none" strike="noStrike" baseline="0" dirty="0">
                <a:solidFill>
                  <a:srgbClr val="292929"/>
                </a:solidFill>
                <a:latin typeface="ArialMT"/>
              </a:rPr>
              <a:t>Created objects and added to a folium map:</a:t>
            </a:r>
          </a:p>
          <a:p>
            <a:pPr marL="800100" lvl="1" indent="-342900">
              <a:buFont typeface="+mj-lt"/>
              <a:buAutoNum type="arabicPeriod"/>
            </a:pPr>
            <a:r>
              <a:rPr lang="en-US" sz="1600" b="0" i="0" u="none" strike="noStrike" baseline="0" dirty="0">
                <a:solidFill>
                  <a:srgbClr val="292929"/>
                </a:solidFill>
                <a:latin typeface="Times New Roman" panose="02020603050405020304" pitchFamily="18" charset="0"/>
                <a:cs typeface="Times New Roman" panose="02020603050405020304" pitchFamily="18" charset="0"/>
              </a:rPr>
              <a:t>Markers for all launch sites on a map</a:t>
            </a:r>
          </a:p>
          <a:p>
            <a:pPr marL="800100" lvl="1" indent="-342900">
              <a:buFont typeface="+mj-lt"/>
              <a:buAutoNum type="arabicPeriod"/>
            </a:pPr>
            <a:r>
              <a:rPr lang="en-US" sz="1600" b="0" i="0" u="none" strike="noStrike" baseline="0" dirty="0">
                <a:solidFill>
                  <a:srgbClr val="292929"/>
                </a:solidFill>
                <a:latin typeface="Times New Roman" panose="02020603050405020304" pitchFamily="18" charset="0"/>
                <a:cs typeface="Times New Roman" panose="02020603050405020304" pitchFamily="18" charset="0"/>
              </a:rPr>
              <a:t>Markers </a:t>
            </a:r>
            <a:r>
              <a:rPr lang="en-US" sz="1600" dirty="0">
                <a:solidFill>
                  <a:srgbClr val="292929"/>
                </a:solidFill>
                <a:latin typeface="Times New Roman" panose="02020603050405020304" pitchFamily="18" charset="0"/>
                <a:cs typeface="Times New Roman" panose="02020603050405020304" pitchFamily="18" charset="0"/>
              </a:rPr>
              <a:t>for </a:t>
            </a:r>
            <a:r>
              <a:rPr lang="en-US" sz="1600" b="0" i="0" u="none" strike="noStrike" baseline="0" dirty="0">
                <a:solidFill>
                  <a:srgbClr val="292929"/>
                </a:solidFill>
                <a:latin typeface="Times New Roman" panose="02020603050405020304" pitchFamily="18" charset="0"/>
                <a:cs typeface="Times New Roman" panose="02020603050405020304" pitchFamily="18" charset="0"/>
              </a:rPr>
              <a:t>the success/failed launches for each site on the map</a:t>
            </a:r>
          </a:p>
          <a:p>
            <a:pPr marL="800100" lvl="1" indent="-342900">
              <a:buFont typeface="+mj-lt"/>
              <a:buAutoNum type="arabicPeriod"/>
            </a:pPr>
            <a:r>
              <a:rPr lang="en-US" sz="1600" b="0" i="0" u="none" strike="noStrike" baseline="0" dirty="0">
                <a:solidFill>
                  <a:srgbClr val="292929"/>
                </a:solidFill>
                <a:latin typeface="Times New Roman" panose="02020603050405020304" pitchFamily="18" charset="0"/>
                <a:cs typeface="Times New Roman" panose="02020603050405020304" pitchFamily="18" charset="0"/>
              </a:rPr>
              <a:t>Lines showing the distances between a launch site to its proximities</a:t>
            </a:r>
          </a:p>
          <a:p>
            <a:pPr marL="800100" lvl="1" indent="-342900">
              <a:buFont typeface="+mj-lt"/>
              <a:buAutoNum type="arabicPeriod"/>
            </a:pPr>
            <a:endParaRPr lang="en-US" sz="1600" dirty="0">
              <a:latin typeface="Times New Roman" panose="02020603050405020304" pitchFamily="18" charset="0"/>
              <a:cs typeface="Times New Roman" panose="02020603050405020304" pitchFamily="18" charset="0"/>
            </a:endParaRPr>
          </a:p>
          <a:p>
            <a:r>
              <a:rPr lang="en-US" sz="2000" spc="-5" dirty="0">
                <a:solidFill>
                  <a:srgbClr val="404040"/>
                </a:solidFill>
                <a:latin typeface="Times New Roman" panose="02020603050405020304" pitchFamily="18" charset="0"/>
                <a:cs typeface="Times New Roman" panose="02020603050405020304" pitchFamily="18" charset="0"/>
              </a:rPr>
              <a:t>This </a:t>
            </a:r>
            <a:r>
              <a:rPr lang="en-US" sz="2000" spc="-15" dirty="0">
                <a:solidFill>
                  <a:srgbClr val="404040"/>
                </a:solidFill>
                <a:latin typeface="Times New Roman" panose="02020603050405020304" pitchFamily="18" charset="0"/>
                <a:cs typeface="Times New Roman" panose="02020603050405020304" pitchFamily="18" charset="0"/>
              </a:rPr>
              <a:t>allows </a:t>
            </a:r>
            <a:r>
              <a:rPr lang="en-US" sz="2000" spc="-5" dirty="0">
                <a:solidFill>
                  <a:srgbClr val="404040"/>
                </a:solidFill>
                <a:latin typeface="Times New Roman" panose="02020603050405020304" pitchFamily="18" charset="0"/>
                <a:cs typeface="Times New Roman" panose="02020603050405020304" pitchFamily="18" charset="0"/>
              </a:rPr>
              <a:t>us </a:t>
            </a:r>
            <a:r>
              <a:rPr lang="en-US" sz="2000" spc="-20" dirty="0">
                <a:solidFill>
                  <a:srgbClr val="404040"/>
                </a:solidFill>
                <a:latin typeface="Times New Roman" panose="02020603050405020304" pitchFamily="18" charset="0"/>
                <a:cs typeface="Times New Roman" panose="02020603050405020304" pitchFamily="18" charset="0"/>
              </a:rPr>
              <a:t>to understand why </a:t>
            </a:r>
            <a:r>
              <a:rPr lang="en-US" sz="2000" dirty="0">
                <a:solidFill>
                  <a:srgbClr val="404040"/>
                </a:solidFill>
                <a:latin typeface="Times New Roman" panose="02020603050405020304" pitchFamily="18" charset="0"/>
                <a:cs typeface="Times New Roman" panose="02020603050405020304" pitchFamily="18" charset="0"/>
              </a:rPr>
              <a:t>launch </a:t>
            </a:r>
            <a:r>
              <a:rPr lang="en-US" sz="2000" spc="-20" dirty="0">
                <a:solidFill>
                  <a:srgbClr val="404040"/>
                </a:solidFill>
                <a:latin typeface="Times New Roman" panose="02020603050405020304" pitchFamily="18" charset="0"/>
                <a:cs typeface="Times New Roman" panose="02020603050405020304" pitchFamily="18" charset="0"/>
              </a:rPr>
              <a:t>sites </a:t>
            </a:r>
            <a:r>
              <a:rPr lang="en-US" sz="2000" spc="-25" dirty="0">
                <a:solidFill>
                  <a:srgbClr val="404040"/>
                </a:solidFill>
                <a:latin typeface="Times New Roman" panose="02020603050405020304" pitchFamily="18" charset="0"/>
                <a:cs typeface="Times New Roman" panose="02020603050405020304" pitchFamily="18" charset="0"/>
              </a:rPr>
              <a:t>may </a:t>
            </a:r>
            <a:r>
              <a:rPr lang="en-US" sz="2000" dirty="0">
                <a:solidFill>
                  <a:srgbClr val="404040"/>
                </a:solidFill>
                <a:latin typeface="Times New Roman" panose="02020603050405020304" pitchFamily="18" charset="0"/>
                <a:cs typeface="Times New Roman" panose="02020603050405020304" pitchFamily="18" charset="0"/>
              </a:rPr>
              <a:t>be </a:t>
            </a:r>
            <a:r>
              <a:rPr lang="en-US" sz="2000" spc="-20" dirty="0">
                <a:solidFill>
                  <a:srgbClr val="404040"/>
                </a:solidFill>
                <a:latin typeface="Times New Roman" panose="02020603050405020304" pitchFamily="18" charset="0"/>
                <a:cs typeface="Times New Roman" panose="02020603050405020304" pitchFamily="18" charset="0"/>
              </a:rPr>
              <a:t>located </a:t>
            </a:r>
            <a:r>
              <a:rPr lang="en-US" sz="2000" spc="-5" dirty="0">
                <a:solidFill>
                  <a:srgbClr val="404040"/>
                </a:solidFill>
                <a:latin typeface="Times New Roman" panose="02020603050405020304" pitchFamily="18" charset="0"/>
                <a:cs typeface="Times New Roman" panose="02020603050405020304" pitchFamily="18" charset="0"/>
              </a:rPr>
              <a:t>where they </a:t>
            </a:r>
            <a:r>
              <a:rPr lang="en-US" sz="2000" spc="-20" dirty="0">
                <a:solidFill>
                  <a:srgbClr val="404040"/>
                </a:solidFill>
                <a:latin typeface="Times New Roman" panose="02020603050405020304" pitchFamily="18" charset="0"/>
                <a:cs typeface="Times New Roman" panose="02020603050405020304" pitchFamily="18" charset="0"/>
              </a:rPr>
              <a:t>are. </a:t>
            </a:r>
            <a:r>
              <a:rPr lang="en-US" sz="2000" dirty="0">
                <a:solidFill>
                  <a:srgbClr val="404040"/>
                </a:solidFill>
                <a:latin typeface="Times New Roman" panose="02020603050405020304" pitchFamily="18" charset="0"/>
                <a:cs typeface="Times New Roman" panose="02020603050405020304" pitchFamily="18" charset="0"/>
              </a:rPr>
              <a:t>Also </a:t>
            </a:r>
            <a:r>
              <a:rPr lang="en-US" sz="2000" spc="-20" dirty="0">
                <a:solidFill>
                  <a:srgbClr val="404040"/>
                </a:solidFill>
                <a:latin typeface="Times New Roman" panose="02020603050405020304" pitchFamily="18" charset="0"/>
                <a:cs typeface="Times New Roman" panose="02020603050405020304" pitchFamily="18" charset="0"/>
              </a:rPr>
              <a:t>visualizes  </a:t>
            </a:r>
            <a:r>
              <a:rPr lang="en-US" sz="2000" spc="-5" dirty="0">
                <a:solidFill>
                  <a:srgbClr val="404040"/>
                </a:solidFill>
                <a:latin typeface="Times New Roman" panose="02020603050405020304" pitchFamily="18" charset="0"/>
                <a:cs typeface="Times New Roman" panose="02020603050405020304" pitchFamily="18" charset="0"/>
              </a:rPr>
              <a:t>successful </a:t>
            </a:r>
            <a:r>
              <a:rPr lang="en-US" sz="2000" dirty="0">
                <a:solidFill>
                  <a:srgbClr val="404040"/>
                </a:solidFill>
                <a:latin typeface="Times New Roman" panose="02020603050405020304" pitchFamily="18" charset="0"/>
                <a:cs typeface="Times New Roman" panose="02020603050405020304" pitchFamily="18" charset="0"/>
              </a:rPr>
              <a:t>landings </a:t>
            </a:r>
            <a:r>
              <a:rPr lang="en-US" sz="2000" spc="-25" dirty="0">
                <a:solidFill>
                  <a:srgbClr val="404040"/>
                </a:solidFill>
                <a:latin typeface="Times New Roman" panose="02020603050405020304" pitchFamily="18" charset="0"/>
                <a:cs typeface="Times New Roman" panose="02020603050405020304" pitchFamily="18" charset="0"/>
              </a:rPr>
              <a:t>relative </a:t>
            </a:r>
            <a:r>
              <a:rPr lang="en-US" sz="2000" spc="-20" dirty="0">
                <a:solidFill>
                  <a:srgbClr val="404040"/>
                </a:solidFill>
                <a:latin typeface="Times New Roman" panose="02020603050405020304" pitchFamily="18" charset="0"/>
                <a:cs typeface="Times New Roman" panose="02020603050405020304" pitchFamily="18" charset="0"/>
              </a:rPr>
              <a:t>to</a:t>
            </a:r>
            <a:r>
              <a:rPr lang="en-US" sz="2000" spc="-25" dirty="0">
                <a:solidFill>
                  <a:srgbClr val="404040"/>
                </a:solidFill>
                <a:latin typeface="Times New Roman" panose="02020603050405020304" pitchFamily="18" charset="0"/>
                <a:cs typeface="Times New Roman" panose="02020603050405020304" pitchFamily="18" charset="0"/>
              </a:rPr>
              <a:t> </a:t>
            </a:r>
            <a:r>
              <a:rPr lang="en-US" sz="2000" spc="-5" dirty="0">
                <a:solidFill>
                  <a:srgbClr val="404040"/>
                </a:solidFill>
                <a:latin typeface="Times New Roman" panose="02020603050405020304" pitchFamily="18" charset="0"/>
                <a:cs typeface="Times New Roman" panose="02020603050405020304" pitchFamily="18" charset="0"/>
              </a:rPr>
              <a:t>location.</a:t>
            </a:r>
          </a:p>
          <a:p>
            <a:endParaRPr lang="en-US" sz="2000" spc="-5" dirty="0">
              <a:solidFill>
                <a:srgbClr val="404040"/>
              </a:solidFill>
              <a:latin typeface="Times New Roman" panose="02020603050405020304" pitchFamily="18" charset="0"/>
              <a:cs typeface="Times New Roman" panose="02020603050405020304" pitchFamily="18" charset="0"/>
            </a:endParaRPr>
          </a:p>
          <a:p>
            <a:r>
              <a:rPr lang="en-US" sz="2000" spc="-5" dirty="0" err="1">
                <a:solidFill>
                  <a:srgbClr val="404040"/>
                </a:solidFill>
                <a:latin typeface="Times New Roman" panose="02020603050405020304" pitchFamily="18" charset="0"/>
                <a:cs typeface="Times New Roman" panose="02020603050405020304" pitchFamily="18" charset="0"/>
              </a:rPr>
              <a:t>Github</a:t>
            </a:r>
            <a:r>
              <a:rPr lang="en-US" sz="2000" spc="-5" dirty="0">
                <a:solidFill>
                  <a:srgbClr val="404040"/>
                </a:solidFill>
                <a:latin typeface="Times New Roman" panose="02020603050405020304" pitchFamily="18" charset="0"/>
                <a:cs typeface="Times New Roman" panose="02020603050405020304" pitchFamily="18" charset="0"/>
              </a:rPr>
              <a:t> Link:</a:t>
            </a:r>
          </a:p>
          <a:p>
            <a:pPr marL="0" indent="0">
              <a:buNone/>
            </a:pPr>
            <a:r>
              <a:rPr lang="en-US" sz="2000" dirty="0">
                <a:latin typeface="Times New Roman" panose="02020603050405020304" pitchFamily="18" charset="0"/>
                <a:cs typeface="Times New Roman" panose="02020603050405020304" pitchFamily="18" charset="0"/>
                <a:hlinkClick r:id="rId3"/>
              </a:rPr>
              <a:t>https://github.com/Hyde06/Capstone_SpaceX/blob/master/Data%20Visualization%20-%20Folium.ipynb</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000" dirty="0">
                <a:latin typeface="Times New Roman" panose="02020603050405020304" pitchFamily="18" charset="0"/>
                <a:cs typeface="Times New Roman" panose="02020603050405020304" pitchFamily="18" charset="0"/>
              </a:rPr>
              <a:t>Created Dashboards using </a:t>
            </a:r>
            <a:r>
              <a:rPr lang="en-US" sz="2000" dirty="0" err="1">
                <a:latin typeface="Times New Roman" panose="02020603050405020304" pitchFamily="18" charset="0"/>
                <a:cs typeface="Times New Roman" panose="02020603050405020304" pitchFamily="18" charset="0"/>
              </a:rPr>
              <a:t>Plotly</a:t>
            </a:r>
            <a:r>
              <a:rPr lang="en-US" sz="2000" dirty="0">
                <a:latin typeface="Times New Roman" panose="02020603050405020304" pitchFamily="18" charset="0"/>
                <a:cs typeface="Times New Roman" panose="02020603050405020304" pitchFamily="18" charset="0"/>
              </a:rPr>
              <a:t> Dash.</a:t>
            </a:r>
          </a:p>
          <a:p>
            <a:r>
              <a:rPr lang="en-US" sz="2000" dirty="0">
                <a:latin typeface="Times New Roman" panose="02020603050405020304" pitchFamily="18" charset="0"/>
                <a:cs typeface="Times New Roman" panose="02020603050405020304" pitchFamily="18" charset="0"/>
              </a:rPr>
              <a:t>It included a Pie chart and a Scatter Plot</a:t>
            </a:r>
          </a:p>
          <a:p>
            <a:r>
              <a:rPr lang="en-US" sz="2000" spc="-5" dirty="0">
                <a:solidFill>
                  <a:srgbClr val="404040"/>
                </a:solidFill>
                <a:latin typeface="Times New Roman" panose="02020603050405020304" pitchFamily="18" charset="0"/>
                <a:cs typeface="Times New Roman" panose="02020603050405020304" pitchFamily="18" charset="0"/>
              </a:rPr>
              <a:t>Pie </a:t>
            </a:r>
            <a:r>
              <a:rPr lang="en-US" sz="2000" dirty="0">
                <a:solidFill>
                  <a:srgbClr val="404040"/>
                </a:solidFill>
                <a:latin typeface="Times New Roman" panose="02020603050405020304" pitchFamily="18" charset="0"/>
                <a:cs typeface="Times New Roman" panose="02020603050405020304" pitchFamily="18" charset="0"/>
              </a:rPr>
              <a:t>chart </a:t>
            </a:r>
            <a:r>
              <a:rPr lang="en-US" sz="2000" spc="-5" dirty="0">
                <a:solidFill>
                  <a:srgbClr val="404040"/>
                </a:solidFill>
                <a:latin typeface="Times New Roman" panose="02020603050405020304" pitchFamily="18" charset="0"/>
                <a:cs typeface="Times New Roman" panose="02020603050405020304" pitchFamily="18" charset="0"/>
              </a:rPr>
              <a:t>can be selected </a:t>
            </a:r>
            <a:r>
              <a:rPr lang="en-US" sz="2000" spc="-20" dirty="0">
                <a:solidFill>
                  <a:srgbClr val="404040"/>
                </a:solidFill>
                <a:latin typeface="Times New Roman" panose="02020603050405020304" pitchFamily="18" charset="0"/>
                <a:cs typeface="Times New Roman" panose="02020603050405020304" pitchFamily="18" charset="0"/>
              </a:rPr>
              <a:t>to </a:t>
            </a:r>
            <a:r>
              <a:rPr lang="en-US" sz="2000" spc="-5" dirty="0">
                <a:solidFill>
                  <a:srgbClr val="404040"/>
                </a:solidFill>
                <a:latin typeface="Times New Roman" panose="02020603050405020304" pitchFamily="18" charset="0"/>
                <a:cs typeface="Times New Roman" panose="02020603050405020304" pitchFamily="18" charset="0"/>
              </a:rPr>
              <a:t>show distribution of successful </a:t>
            </a:r>
            <a:r>
              <a:rPr lang="en-US" sz="2000" dirty="0">
                <a:solidFill>
                  <a:srgbClr val="404040"/>
                </a:solidFill>
                <a:latin typeface="Times New Roman" panose="02020603050405020304" pitchFamily="18" charset="0"/>
                <a:cs typeface="Times New Roman" panose="02020603050405020304" pitchFamily="18" charset="0"/>
              </a:rPr>
              <a:t>landings </a:t>
            </a:r>
            <a:r>
              <a:rPr lang="en-US" sz="2000" spc="-20" dirty="0">
                <a:solidFill>
                  <a:srgbClr val="404040"/>
                </a:solidFill>
                <a:latin typeface="Times New Roman" panose="02020603050405020304" pitchFamily="18" charset="0"/>
                <a:cs typeface="Times New Roman" panose="02020603050405020304" pitchFamily="18" charset="0"/>
              </a:rPr>
              <a:t>across </a:t>
            </a:r>
            <a:r>
              <a:rPr lang="en-US" sz="2000" dirty="0">
                <a:solidFill>
                  <a:srgbClr val="404040"/>
                </a:solidFill>
                <a:latin typeface="Times New Roman" panose="02020603050405020304" pitchFamily="18" charset="0"/>
                <a:cs typeface="Times New Roman" panose="02020603050405020304" pitchFamily="18" charset="0"/>
              </a:rPr>
              <a:t>all launch </a:t>
            </a:r>
            <a:r>
              <a:rPr lang="en-US" sz="2000" spc="-20" dirty="0">
                <a:solidFill>
                  <a:srgbClr val="404040"/>
                </a:solidFill>
                <a:latin typeface="Times New Roman" panose="02020603050405020304" pitchFamily="18" charset="0"/>
                <a:cs typeface="Times New Roman" panose="02020603050405020304" pitchFamily="18" charset="0"/>
              </a:rPr>
              <a:t>sites.</a:t>
            </a:r>
          </a:p>
          <a:p>
            <a:pPr algn="l"/>
            <a:r>
              <a:rPr lang="en-US" sz="2000" b="0" i="0" u="none" strike="noStrike" baseline="0" dirty="0">
                <a:solidFill>
                  <a:srgbClr val="292929"/>
                </a:solidFill>
                <a:latin typeface="Times New Roman" panose="02020603050405020304" pitchFamily="18" charset="0"/>
                <a:cs typeface="Times New Roman" panose="02020603050405020304" pitchFamily="18" charset="0"/>
              </a:rPr>
              <a:t>Scatter plot shows the relationship between Outcomes and Payload mass (Kg) by different boosters</a:t>
            </a:r>
            <a:endParaRPr lang="en-US"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6" name="Content Placeholder 5">
            <a:extLst>
              <a:ext uri="{FF2B5EF4-FFF2-40B4-BE49-F238E27FC236}">
                <a16:creationId xmlns:a16="http://schemas.microsoft.com/office/drawing/2014/main" id="{D9B0A4DB-BF49-4F9D-AB80-C55F4398BCA6}"/>
              </a:ext>
            </a:extLst>
          </p:cNvPr>
          <p:cNvGraphicFramePr>
            <a:graphicFrameLocks noGrp="1"/>
          </p:cNvGraphicFramePr>
          <p:nvPr>
            <p:ph idx="4294967295"/>
            <p:extLst>
              <p:ext uri="{D42A27DB-BD31-4B8C-83A1-F6EECF244321}">
                <p14:modId xmlns:p14="http://schemas.microsoft.com/office/powerpoint/2010/main" val="1772709906"/>
              </p:ext>
            </p:extLst>
          </p:nvPr>
        </p:nvGraphicFramePr>
        <p:xfrm>
          <a:off x="1238596" y="1504605"/>
          <a:ext cx="5370021" cy="3050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7" name="Diagram 6">
            <a:extLst>
              <a:ext uri="{FF2B5EF4-FFF2-40B4-BE49-F238E27FC236}">
                <a16:creationId xmlns:a16="http://schemas.microsoft.com/office/drawing/2014/main" id="{D5184830-AA74-49D5-B8E2-2E5D3285953B}"/>
              </a:ext>
            </a:extLst>
          </p:cNvPr>
          <p:cNvGraphicFramePr/>
          <p:nvPr>
            <p:extLst>
              <p:ext uri="{D42A27DB-BD31-4B8C-83A1-F6EECF244321}">
                <p14:modId xmlns:p14="http://schemas.microsoft.com/office/powerpoint/2010/main" val="1437007832"/>
              </p:ext>
            </p:extLst>
          </p:nvPr>
        </p:nvGraphicFramePr>
        <p:xfrm>
          <a:off x="6371705" y="1903615"/>
          <a:ext cx="5473932" cy="2286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a:extLst>
              <a:ext uri="{FF2B5EF4-FFF2-40B4-BE49-F238E27FC236}">
                <a16:creationId xmlns:a16="http://schemas.microsoft.com/office/drawing/2014/main" id="{9F526174-ACCA-467F-8286-BF0E6DC8B9D5}"/>
              </a:ext>
            </a:extLst>
          </p:cNvPr>
          <p:cNvSpPr txBox="1"/>
          <p:nvPr/>
        </p:nvSpPr>
        <p:spPr>
          <a:xfrm>
            <a:off x="1330036" y="4430684"/>
            <a:ext cx="6849688" cy="1200329"/>
          </a:xfrm>
          <a:prstGeom prst="rect">
            <a:avLst/>
          </a:prstGeom>
          <a:noFill/>
        </p:spPr>
        <p:txBody>
          <a:bodyPr wrap="square" rtlCol="0">
            <a:spAutoFit/>
          </a:bodyPr>
          <a:lstStyle/>
          <a:p>
            <a:r>
              <a:rPr lang="en-US" dirty="0" err="1"/>
              <a:t>Github</a:t>
            </a:r>
            <a:r>
              <a:rPr lang="en-US" dirty="0"/>
              <a:t> URL:</a:t>
            </a:r>
          </a:p>
          <a:p>
            <a:r>
              <a:rPr lang="en-US" dirty="0">
                <a:hlinkClick r:id="rId13"/>
              </a:rPr>
              <a:t>https://github.com/Hyde06/Capstone_SpaceX/blob/master/Machine%20Learning%20Models.ipynb</a:t>
            </a:r>
            <a:endParaRPr lang="en-US" dirty="0"/>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AF7DE582-A395-4D1C-86A7-C33EEB564B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029" y="1735135"/>
            <a:ext cx="8944495" cy="3601635"/>
          </a:xfrm>
          <a:prstGeom prst="rect">
            <a:avLst/>
          </a:prstGeom>
        </p:spPr>
      </p:pic>
      <p:sp>
        <p:nvSpPr>
          <p:cNvPr id="2" name="TextBox 1">
            <a:extLst>
              <a:ext uri="{FF2B5EF4-FFF2-40B4-BE49-F238E27FC236}">
                <a16:creationId xmlns:a16="http://schemas.microsoft.com/office/drawing/2014/main" id="{0BBCB657-C5D9-4E37-9E18-103E35A162FE}"/>
              </a:ext>
            </a:extLst>
          </p:cNvPr>
          <p:cNvSpPr txBox="1"/>
          <p:nvPr/>
        </p:nvSpPr>
        <p:spPr>
          <a:xfrm>
            <a:off x="1064029" y="5586153"/>
            <a:ext cx="8944495" cy="646331"/>
          </a:xfrm>
          <a:prstGeom prst="rect">
            <a:avLst/>
          </a:prstGeom>
          <a:noFill/>
        </p:spPr>
        <p:txBody>
          <a:bodyPr wrap="square" rtlCol="0">
            <a:spAutoFit/>
          </a:bodyPr>
          <a:lstStyle/>
          <a:p>
            <a:pPr algn="l"/>
            <a:r>
              <a:rPr lang="en-US" dirty="0" err="1">
                <a:latin typeface="Times New Roman" panose="02020603050405020304" pitchFamily="18" charset="0"/>
                <a:cs typeface="Times New Roman" panose="02020603050405020304" pitchFamily="18" charset="0"/>
              </a:rPr>
              <a:t>Plotly</a:t>
            </a:r>
            <a:r>
              <a:rPr lang="en-US" dirty="0">
                <a:latin typeface="Times New Roman" panose="02020603050405020304" pitchFamily="18" charset="0"/>
                <a:cs typeface="Times New Roman" panose="02020603050405020304" pitchFamily="18" charset="0"/>
              </a:rPr>
              <a:t> Dashboard is shown above. </a:t>
            </a:r>
            <a:r>
              <a:rPr lang="en-US" sz="1800" b="0" i="0" u="none" strike="noStrike" baseline="0" dirty="0">
                <a:solidFill>
                  <a:srgbClr val="292929"/>
                </a:solidFill>
                <a:latin typeface="Times New Roman" panose="02020603050405020304" pitchFamily="18" charset="0"/>
                <a:cs typeface="Times New Roman" panose="02020603050405020304" pitchFamily="18" charset="0"/>
              </a:rPr>
              <a:t>Comparing the accuracy of the four methods, all return the same accuracy of about </a:t>
            </a:r>
            <a:r>
              <a:rPr lang="en-US" sz="1800" b="0" i="1" u="none" strike="noStrike" baseline="0" dirty="0">
                <a:solidFill>
                  <a:srgbClr val="292929"/>
                </a:solidFill>
                <a:latin typeface="Times New Roman" panose="02020603050405020304" pitchFamily="18" charset="0"/>
                <a:cs typeface="Times New Roman" panose="02020603050405020304" pitchFamily="18" charset="0"/>
              </a:rPr>
              <a:t>83% </a:t>
            </a:r>
            <a:r>
              <a:rPr lang="en-US" sz="1800" b="0" i="0" u="none" strike="noStrike" baseline="0" dirty="0">
                <a:solidFill>
                  <a:srgbClr val="292929"/>
                </a:solidFill>
                <a:latin typeface="Times New Roman" panose="02020603050405020304" pitchFamily="18" charset="0"/>
                <a:cs typeface="Times New Roman" panose="02020603050405020304" pitchFamily="18" charset="0"/>
              </a:rPr>
              <a:t>for test data.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6130" y="4179581"/>
            <a:ext cx="9027623" cy="2046811"/>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Graphic suggests an increase in success rate over time (indicated in Flight Number).  Likely a big breakthrough around flight 20 which significantly increased success rate.  CCAFS appears to be the main launch site as it has the most volume.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59AA06A-5E75-4B55-94E6-364812E2D32F}"/>
              </a:ext>
            </a:extLst>
          </p:cNvPr>
          <p:cNvPicPr>
            <a:picLocks noChangeAspect="1"/>
          </p:cNvPicPr>
          <p:nvPr/>
        </p:nvPicPr>
        <p:blipFill>
          <a:blip r:embed="rId3"/>
          <a:stretch>
            <a:fillRect/>
          </a:stretch>
        </p:blipFill>
        <p:spPr>
          <a:xfrm>
            <a:off x="216130" y="1501935"/>
            <a:ext cx="11687695" cy="24970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2755" y="4175901"/>
            <a:ext cx="7755775" cy="1849672"/>
          </a:xfrm>
          <a:prstGeom prst="rect">
            <a:avLst/>
          </a:prstGeom>
        </p:spPr>
        <p:txBody>
          <a:bodyPr>
            <a:normAutofit/>
          </a:bodyPr>
          <a:lstStyle/>
          <a:p>
            <a:pPr>
              <a:lnSpc>
                <a:spcPct val="100000"/>
              </a:lnSpc>
              <a:spcBef>
                <a:spcPts val="1400"/>
              </a:spcBef>
            </a:pPr>
            <a:r>
              <a:rPr lang="en-US" sz="2000" b="0" i="0" dirty="0">
                <a:effectLst/>
                <a:latin typeface="Times New Roman" panose="02020603050405020304" pitchFamily="18" charset="0"/>
                <a:cs typeface="Times New Roman" panose="02020603050405020304" pitchFamily="18" charset="0"/>
              </a:rPr>
              <a:t>In VAFB-SLC launch site, there are no rockets launched for heavy payload mass(greater than 10000).</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Payload mass appears to fall mostly between 0-6000 kg.  Different launch sites also seem to use different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8AF2195-16F3-4107-8D39-068FF6EAAD1E}"/>
              </a:ext>
            </a:extLst>
          </p:cNvPr>
          <p:cNvPicPr>
            <a:picLocks noChangeAspect="1"/>
          </p:cNvPicPr>
          <p:nvPr/>
        </p:nvPicPr>
        <p:blipFill>
          <a:blip r:embed="rId3"/>
          <a:stretch>
            <a:fillRect/>
          </a:stretch>
        </p:blipFill>
        <p:spPr>
          <a:xfrm>
            <a:off x="232756" y="1500999"/>
            <a:ext cx="11637819" cy="247704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08017" y="2127610"/>
            <a:ext cx="4234251" cy="3811588"/>
          </a:xfrm>
          <a:prstGeom prst="rect">
            <a:avLst/>
          </a:prstGeom>
        </p:spPr>
        <p:txBody>
          <a:bodyPr>
            <a:normAutofit/>
          </a:bodyPr>
          <a:lstStyle/>
          <a:p>
            <a:pPr algn="l"/>
            <a:r>
              <a:rPr lang="en-US" sz="2000" b="0" i="0" u="none" strike="noStrike" baseline="0" dirty="0">
                <a:latin typeface="Times New Roman" panose="02020603050405020304" pitchFamily="18" charset="0"/>
                <a:cs typeface="Times New Roman" panose="02020603050405020304" pitchFamily="18" charset="0"/>
              </a:rPr>
              <a:t>Orbit types </a:t>
            </a:r>
            <a:r>
              <a:rPr lang="en-US" sz="2000" b="1" i="0" u="none" strike="noStrike" baseline="0" dirty="0">
                <a:latin typeface="Times New Roman" panose="02020603050405020304" pitchFamily="18" charset="0"/>
                <a:cs typeface="Times New Roman" panose="02020603050405020304" pitchFamily="18" charset="0"/>
              </a:rPr>
              <a:t>SSO</a:t>
            </a:r>
            <a:r>
              <a:rPr lang="en-US" sz="2000" b="0" i="0" u="none" strike="noStrike" baseline="0" dirty="0">
                <a:latin typeface="Times New Roman" panose="02020603050405020304" pitchFamily="18" charset="0"/>
                <a:cs typeface="Times New Roman" panose="02020603050405020304" pitchFamily="18" charset="0"/>
              </a:rPr>
              <a:t>, </a:t>
            </a:r>
            <a:r>
              <a:rPr lang="en-US" sz="2000" b="1" i="0" u="none" strike="noStrike" baseline="0" dirty="0">
                <a:latin typeface="Times New Roman" panose="02020603050405020304" pitchFamily="18" charset="0"/>
                <a:cs typeface="Times New Roman" panose="02020603050405020304" pitchFamily="18" charset="0"/>
              </a:rPr>
              <a:t>HEO</a:t>
            </a:r>
            <a:r>
              <a:rPr lang="en-US" sz="2000" b="0" i="0" u="none" strike="noStrike" baseline="0" dirty="0">
                <a:latin typeface="Times New Roman" panose="02020603050405020304" pitchFamily="18" charset="0"/>
                <a:cs typeface="Times New Roman" panose="02020603050405020304" pitchFamily="18" charset="0"/>
              </a:rPr>
              <a:t>, </a:t>
            </a:r>
            <a:r>
              <a:rPr lang="en-US" sz="2000" b="1" i="0" u="none" strike="noStrike" baseline="0" dirty="0">
                <a:latin typeface="Times New Roman" panose="02020603050405020304" pitchFamily="18" charset="0"/>
                <a:cs typeface="Times New Roman" panose="02020603050405020304" pitchFamily="18" charset="0"/>
              </a:rPr>
              <a:t>GEO</a:t>
            </a:r>
            <a:r>
              <a:rPr lang="en-US" sz="2000" b="0" i="0" u="none" strike="noStrike" baseline="0" dirty="0">
                <a:latin typeface="Times New Roman" panose="02020603050405020304" pitchFamily="18" charset="0"/>
                <a:cs typeface="Times New Roman" panose="02020603050405020304" pitchFamily="18" charset="0"/>
              </a:rPr>
              <a:t>, and </a:t>
            </a:r>
            <a:r>
              <a:rPr lang="en-US" sz="2000" b="1" i="0" u="none" strike="noStrike" baseline="0" dirty="0">
                <a:latin typeface="Times New Roman" panose="02020603050405020304" pitchFamily="18" charset="0"/>
                <a:cs typeface="Times New Roman" panose="02020603050405020304" pitchFamily="18" charset="0"/>
              </a:rPr>
              <a:t>ES-L1 </a:t>
            </a:r>
            <a:r>
              <a:rPr lang="en-US" sz="2000" b="0" i="0" u="none" strike="noStrike" baseline="0" dirty="0">
                <a:latin typeface="Times New Roman" panose="02020603050405020304" pitchFamily="18" charset="0"/>
                <a:cs typeface="Times New Roman" panose="02020603050405020304" pitchFamily="18" charset="0"/>
              </a:rPr>
              <a:t>have </a:t>
            </a:r>
            <a:r>
              <a:rPr lang="en-US" sz="2000" b="1" i="0" u="none" strike="noStrike" baseline="0" dirty="0">
                <a:latin typeface="Times New Roman" panose="02020603050405020304" pitchFamily="18" charset="0"/>
                <a:cs typeface="Times New Roman" panose="02020603050405020304" pitchFamily="18" charset="0"/>
              </a:rPr>
              <a:t>the highest success rates </a:t>
            </a:r>
            <a:r>
              <a:rPr lang="en-US" sz="2000" b="0" i="0" u="none" strike="noStrike" baseline="0" dirty="0">
                <a:latin typeface="Times New Roman" panose="02020603050405020304" pitchFamily="18" charset="0"/>
                <a:cs typeface="Times New Roman" panose="02020603050405020304" pitchFamily="18" charset="0"/>
              </a:rPr>
              <a:t>(</a:t>
            </a:r>
            <a:r>
              <a:rPr lang="en-US" sz="2000" b="0" i="1" u="none" strike="noStrike" baseline="0" dirty="0">
                <a:latin typeface="Times New Roman" panose="02020603050405020304" pitchFamily="18" charset="0"/>
                <a:cs typeface="Times New Roman" panose="02020603050405020304" pitchFamily="18" charset="0"/>
              </a:rPr>
              <a:t>100%</a:t>
            </a:r>
            <a:r>
              <a:rPr lang="en-US" sz="2000" b="0" i="0" u="none" strike="noStrike" baseline="0" dirty="0">
                <a:latin typeface="Times New Roman" panose="02020603050405020304" pitchFamily="18" charset="0"/>
                <a:cs typeface="Times New Roman" panose="02020603050405020304" pitchFamily="18" charset="0"/>
              </a:rPr>
              <a:t>).</a:t>
            </a: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GTO (27) has the around 50% success rate but largest sample.</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SO (1) has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5F9719D-3BB8-49E3-AF60-5781B8431F26}"/>
              </a:ext>
            </a:extLst>
          </p:cNvPr>
          <p:cNvPicPr>
            <a:picLocks noChangeAspect="1"/>
          </p:cNvPicPr>
          <p:nvPr/>
        </p:nvPicPr>
        <p:blipFill>
          <a:blip r:embed="rId3"/>
          <a:stretch>
            <a:fillRect/>
          </a:stretch>
        </p:blipFill>
        <p:spPr>
          <a:xfrm>
            <a:off x="531193" y="2041235"/>
            <a:ext cx="5076825" cy="34575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61084"/>
            <a:ext cx="6162805" cy="226530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Launch Orbit preferences changed over Flight Number. </a:t>
            </a:r>
          </a:p>
          <a:p>
            <a:pPr>
              <a:lnSpc>
                <a:spcPct val="100000"/>
              </a:lnSpc>
              <a:spcBef>
                <a:spcPts val="1400"/>
              </a:spcBef>
            </a:pPr>
            <a:r>
              <a:rPr lang="en-US" sz="2000" b="0" i="0" dirty="0">
                <a:effectLst/>
                <a:latin typeface="Times New Roman" panose="02020603050405020304" pitchFamily="18" charset="0"/>
                <a:cs typeface="Times New Roman" panose="02020603050405020304" pitchFamily="18" charset="0"/>
              </a:rPr>
              <a:t> LEO orbit the Success appears related to the number of flights; on the other hand, there seems to be no relationship between flight number when in GTO orbit.</a:t>
            </a: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38E12B3-3F4B-4072-86F8-130EE024ABF6}"/>
              </a:ext>
            </a:extLst>
          </p:cNvPr>
          <p:cNvPicPr>
            <a:picLocks noChangeAspect="1"/>
          </p:cNvPicPr>
          <p:nvPr/>
        </p:nvPicPr>
        <p:blipFill>
          <a:blip r:embed="rId3"/>
          <a:stretch>
            <a:fillRect/>
          </a:stretch>
        </p:blipFill>
        <p:spPr>
          <a:xfrm>
            <a:off x="457200" y="1519564"/>
            <a:ext cx="11463251" cy="231107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73484"/>
            <a:ext cx="7251772" cy="2169824"/>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Payload mass seems to correlate with orbit</a:t>
            </a:r>
          </a:p>
          <a:p>
            <a:pPr>
              <a:lnSpc>
                <a:spcPct val="100000"/>
              </a:lnSpc>
              <a:spcBef>
                <a:spcPts val="1400"/>
              </a:spcBef>
            </a:pPr>
            <a:r>
              <a:rPr lang="en-US" sz="1800" b="0" i="0" dirty="0">
                <a:effectLst/>
                <a:latin typeface="Times New Roman" panose="02020603050405020304" pitchFamily="18" charset="0"/>
                <a:cs typeface="Times New Roman" panose="02020603050405020304" pitchFamily="18" charset="0"/>
              </a:rPr>
              <a:t>With heavy payloads the successful landing or positive landing rate are more for </a:t>
            </a:r>
            <a:r>
              <a:rPr lang="en-US" sz="1800" b="0" i="0" dirty="0" err="1">
                <a:effectLst/>
                <a:latin typeface="Times New Roman" panose="02020603050405020304" pitchFamily="18" charset="0"/>
                <a:cs typeface="Times New Roman" panose="02020603050405020304" pitchFamily="18" charset="0"/>
              </a:rPr>
              <a:t>Polar,LEO</a:t>
            </a:r>
            <a:r>
              <a:rPr lang="en-US" sz="1800" b="0" i="0" dirty="0">
                <a:effectLst/>
                <a:latin typeface="Times New Roman" panose="02020603050405020304" pitchFamily="18" charset="0"/>
                <a:cs typeface="Times New Roman" panose="02020603050405020304" pitchFamily="18" charset="0"/>
              </a:rPr>
              <a:t> and ISS.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1800" b="0" i="0" dirty="0">
                <a:effectLst/>
                <a:latin typeface="Times New Roman" panose="02020603050405020304" pitchFamily="18" charset="0"/>
                <a:cs typeface="Times New Roman" panose="02020603050405020304" pitchFamily="18" charset="0"/>
              </a:rPr>
              <a:t>However for GTO we cannot distinguish this well as both positive landing rate and negative landing(unsuccessful mission) are both there here.</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4D5FB8E-B817-4984-B327-57256A53FC8D}"/>
              </a:ext>
            </a:extLst>
          </p:cNvPr>
          <p:cNvPicPr>
            <a:picLocks noChangeAspect="1"/>
          </p:cNvPicPr>
          <p:nvPr/>
        </p:nvPicPr>
        <p:blipFill>
          <a:blip r:embed="rId3"/>
          <a:stretch>
            <a:fillRect/>
          </a:stretch>
        </p:blipFill>
        <p:spPr>
          <a:xfrm>
            <a:off x="490450" y="1439704"/>
            <a:ext cx="11346873" cy="239093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99211" y="2011568"/>
            <a:ext cx="4275814" cy="3632774"/>
          </a:xfrm>
          <a:prstGeom prst="rect">
            <a:avLst/>
          </a:prstGeom>
        </p:spPr>
        <p:txBody>
          <a:bodyPr>
            <a:normAutofit/>
          </a:bodyPr>
          <a:lstStyle/>
          <a:p>
            <a:pPr algn="l"/>
            <a:r>
              <a:rPr lang="en-US" sz="1800" b="0" i="0" u="none" strike="noStrike" baseline="0" dirty="0">
                <a:latin typeface="Times New Roman" panose="02020603050405020304" pitchFamily="18" charset="0"/>
                <a:cs typeface="Times New Roman" panose="02020603050405020304" pitchFamily="18" charset="0"/>
              </a:rPr>
              <a:t>Since 2013, the success rate has continued to </a:t>
            </a:r>
            <a:r>
              <a:rPr lang="en-US" sz="1800" b="1" i="0" u="none" strike="noStrike" baseline="0" dirty="0">
                <a:latin typeface="Times New Roman" panose="02020603050405020304" pitchFamily="18" charset="0"/>
                <a:cs typeface="Times New Roman" panose="02020603050405020304" pitchFamily="18" charset="0"/>
              </a:rPr>
              <a:t>increase </a:t>
            </a:r>
            <a:r>
              <a:rPr lang="en-US" sz="1800" b="0" i="0" u="none" strike="noStrike" baseline="0" dirty="0">
                <a:latin typeface="Times New Roman" panose="02020603050405020304" pitchFamily="18" charset="0"/>
                <a:cs typeface="Times New Roman" panose="02020603050405020304" pitchFamily="18" charset="0"/>
              </a:rPr>
              <a:t>until 2017.</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lgn="l"/>
            <a:r>
              <a:rPr lang="en-US" sz="1800" b="0" i="0" u="none" strike="noStrike" baseline="0" dirty="0">
                <a:latin typeface="Times New Roman" panose="02020603050405020304" pitchFamily="18" charset="0"/>
                <a:cs typeface="Times New Roman" panose="02020603050405020304" pitchFamily="18" charset="0"/>
              </a:rPr>
              <a:t>The rate decreased slightly in 2018.</a:t>
            </a:r>
          </a:p>
          <a:p>
            <a:pPr algn="l"/>
            <a:r>
              <a:rPr lang="en-US" sz="1800" b="0" i="0" u="none" strike="noStrike" baseline="0" dirty="0">
                <a:latin typeface="Times New Roman" panose="02020603050405020304" pitchFamily="18" charset="0"/>
                <a:cs typeface="Times New Roman" panose="02020603050405020304" pitchFamily="18" charset="0"/>
              </a:rPr>
              <a:t> Recently, it has shown a success rate of about </a:t>
            </a:r>
            <a:r>
              <a:rPr lang="en-US" sz="1800" b="0" i="1" u="none" strike="noStrike" baseline="0" dirty="0">
                <a:latin typeface="Times New Roman" panose="02020603050405020304" pitchFamily="18" charset="0"/>
                <a:cs typeface="Times New Roman" panose="02020603050405020304" pitchFamily="18" charset="0"/>
              </a:rPr>
              <a:t>80%</a:t>
            </a:r>
            <a:r>
              <a:rPr lang="en-US" sz="1800" b="0" i="0" u="none" strike="noStrike" baseline="0" dirty="0">
                <a:latin typeface="Times New Roman" panose="02020603050405020304" pitchFamily="18" charset="0"/>
                <a:cs typeface="Times New Roman" panose="02020603050405020304" pitchFamily="18" charset="0"/>
              </a:rPr>
              <a:t>.</a:t>
            </a:r>
          </a:p>
          <a:p>
            <a:pPr algn="l"/>
            <a:r>
              <a:rPr lang="en-US" sz="1800" dirty="0">
                <a:solidFill>
                  <a:schemeClr val="accent3">
                    <a:lumMod val="25000"/>
                  </a:schemeClr>
                </a:solidFill>
                <a:latin typeface="Times New Roman" panose="02020603050405020304" pitchFamily="18" charset="0"/>
                <a:cs typeface="Times New Roman" panose="02020603050405020304" pitchFamily="18"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9C2ADCC-9F63-4608-9D5F-13692091D9EA}"/>
              </a:ext>
            </a:extLst>
          </p:cNvPr>
          <p:cNvPicPr>
            <a:picLocks noChangeAspect="1"/>
          </p:cNvPicPr>
          <p:nvPr/>
        </p:nvPicPr>
        <p:blipFill>
          <a:blip r:embed="rId3"/>
          <a:stretch>
            <a:fillRect/>
          </a:stretch>
        </p:blipFill>
        <p:spPr>
          <a:xfrm>
            <a:off x="548639" y="2011568"/>
            <a:ext cx="5159131" cy="363277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56809"/>
            <a:ext cx="9745589" cy="1920153"/>
          </a:xfrm>
          <a:prstGeom prst="rect">
            <a:avLst/>
          </a:prstGeom>
        </p:spPr>
        <p:txBody>
          <a:bodyPr>
            <a:normAutofit/>
          </a:bodyPr>
          <a:lstStyle/>
          <a:p>
            <a:pPr>
              <a:lnSpc>
                <a:spcPct val="100000"/>
              </a:lnSpc>
              <a:spcBef>
                <a:spcPts val="1400"/>
              </a:spcBef>
            </a:pPr>
            <a:r>
              <a:rPr lang="en-US" sz="1900" dirty="0">
                <a:solidFill>
                  <a:schemeClr val="accent3">
                    <a:lumMod val="25000"/>
                  </a:schemeClr>
                </a:solidFill>
                <a:latin typeface="Times New Roman" panose="02020603050405020304" pitchFamily="18" charset="0"/>
                <a:cs typeface="Times New Roman" panose="02020603050405020304" pitchFamily="18" charset="0"/>
              </a:rPr>
              <a:t>Query unique launch site names from database.</a:t>
            </a:r>
            <a:endParaRPr lang="en-US" sz="2200" dirty="0">
              <a:solidFill>
                <a:schemeClr val="accent3">
                  <a:lumMod val="25000"/>
                </a:schemeClr>
              </a:solidFill>
              <a:latin typeface="Abadi" panose="020B0604020104020204" pitchFamily="34" charset="0"/>
              <a:cs typeface="Times New Roman" panose="02020603050405020304" pitchFamily="18" charset="0"/>
            </a:endParaRPr>
          </a:p>
          <a:p>
            <a:pPr algn="l"/>
            <a:r>
              <a:rPr lang="en-US" sz="1800" b="0" i="0" u="none" strike="noStrike" baseline="0" dirty="0">
                <a:latin typeface="Times New Roman" panose="02020603050405020304" pitchFamily="18" charset="0"/>
                <a:cs typeface="Times New Roman" panose="02020603050405020304" pitchFamily="18" charset="0"/>
              </a:rPr>
              <a:t>There are four unique launch sites: CCAFS LC-40, CCAFS SLC-40, KSC LC-39A, VAFB SLC-4E</a:t>
            </a:r>
            <a:endParaRPr lang="en-US" sz="19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D6816D0A-BB91-4DE8-AB30-4BF1852BACF1}"/>
              </a:ext>
            </a:extLst>
          </p:cNvPr>
          <p:cNvPicPr>
            <a:picLocks noChangeAspect="1"/>
          </p:cNvPicPr>
          <p:nvPr/>
        </p:nvPicPr>
        <p:blipFill>
          <a:blip r:embed="rId3"/>
          <a:stretch>
            <a:fillRect/>
          </a:stretch>
        </p:blipFill>
        <p:spPr>
          <a:xfrm>
            <a:off x="770011" y="1437409"/>
            <a:ext cx="4676775" cy="2819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8749" y="4588625"/>
            <a:ext cx="9745589" cy="1730724"/>
          </a:xfrm>
          <a:prstGeom prst="rect">
            <a:avLst/>
          </a:prstGeom>
        </p:spPr>
        <p:txBody>
          <a:bodyPr>
            <a:normAutofit/>
          </a:bodyPr>
          <a:lstStyle/>
          <a:p>
            <a:pPr algn="l"/>
            <a:r>
              <a:rPr lang="en-US" sz="1800" b="0" i="0" u="none" strike="noStrike" baseline="0" dirty="0">
                <a:latin typeface="Times New Roman" panose="02020603050405020304" pitchFamily="18" charset="0"/>
                <a:cs typeface="Times New Roman" panose="02020603050405020304" pitchFamily="18" charset="0"/>
              </a:rPr>
              <a:t>Only five records of the SpaceX table were displayed using LIMIT 5 clause in the query.</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3B3E56A-66AF-472F-8CAC-5BF75F15B64C}"/>
              </a:ext>
            </a:extLst>
          </p:cNvPr>
          <p:cNvPicPr>
            <a:picLocks noChangeAspect="1"/>
          </p:cNvPicPr>
          <p:nvPr/>
        </p:nvPicPr>
        <p:blipFill>
          <a:blip r:embed="rId3"/>
          <a:stretch>
            <a:fillRect/>
          </a:stretch>
        </p:blipFill>
        <p:spPr>
          <a:xfrm>
            <a:off x="728749" y="1321819"/>
            <a:ext cx="10729223" cy="303268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117297"/>
            <a:ext cx="8673248" cy="1093224"/>
          </a:xfrm>
          <a:prstGeom prst="rect">
            <a:avLst/>
          </a:prstGeom>
        </p:spPr>
        <p:txBody>
          <a:bodyPr>
            <a:normAutofit/>
          </a:bodyPr>
          <a:lstStyle/>
          <a:p>
            <a:pPr algn="l"/>
            <a:r>
              <a:rPr lang="en-US" sz="1800" b="0" i="0" u="none" strike="noStrike" baseline="0" dirty="0">
                <a:latin typeface="Times New Roman" panose="02020603050405020304" pitchFamily="18" charset="0"/>
                <a:cs typeface="Times New Roman" panose="02020603050405020304" pitchFamily="18" charset="0"/>
              </a:rPr>
              <a:t>Using the SUM() function to calculate the sum of column PAYLOAD_MASS__KG_.</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4C78F7D-A704-44B2-BF1E-4A4B303A565C}"/>
              </a:ext>
            </a:extLst>
          </p:cNvPr>
          <p:cNvPicPr>
            <a:picLocks noChangeAspect="1"/>
          </p:cNvPicPr>
          <p:nvPr/>
        </p:nvPicPr>
        <p:blipFill>
          <a:blip r:embed="rId3"/>
          <a:stretch>
            <a:fillRect/>
          </a:stretch>
        </p:blipFill>
        <p:spPr>
          <a:xfrm>
            <a:off x="809022" y="1647479"/>
            <a:ext cx="7905750" cy="20002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40233"/>
            <a:ext cx="9172012" cy="1361381"/>
          </a:xfrm>
          <a:prstGeom prst="rect">
            <a:avLst/>
          </a:prstGeom>
        </p:spPr>
        <p:txBody>
          <a:bodyPr>
            <a:normAutofit/>
          </a:bodyPr>
          <a:lstStyle/>
          <a:p>
            <a:pPr algn="l"/>
            <a:r>
              <a:rPr lang="en-US" sz="1800" b="0" i="0" u="none" strike="noStrike" baseline="0" dirty="0">
                <a:latin typeface="Times New Roman" panose="02020603050405020304" pitchFamily="18" charset="0"/>
                <a:cs typeface="Times New Roman" panose="02020603050405020304" pitchFamily="18" charset="0"/>
              </a:rPr>
              <a:t>Using the AVG() function to calculate the average value of column PAYLOAD_MASS__KG_</a:t>
            </a:r>
            <a:r>
              <a:rPr lang="en-US" sz="1800" dirty="0">
                <a:latin typeface="Times New Roman" panose="02020603050405020304" pitchFamily="18" charset="0"/>
                <a:cs typeface="Times New Roman" panose="02020603050405020304" pitchFamily="18" charset="0"/>
              </a:rPr>
              <a:t> with a WHERE clause as well.</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B5A53CD-79AE-49F1-9E51-D06E60C0B180}"/>
              </a:ext>
            </a:extLst>
          </p:cNvPr>
          <p:cNvPicPr>
            <a:picLocks noChangeAspect="1"/>
          </p:cNvPicPr>
          <p:nvPr/>
        </p:nvPicPr>
        <p:blipFill>
          <a:blip r:embed="rId3"/>
          <a:stretch>
            <a:fillRect/>
          </a:stretch>
        </p:blipFill>
        <p:spPr>
          <a:xfrm>
            <a:off x="770011" y="1556386"/>
            <a:ext cx="8934450" cy="20002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81549"/>
            <a:ext cx="9745589" cy="2095414"/>
          </a:xfrm>
          <a:prstGeom prst="rect">
            <a:avLst/>
          </a:prstGeom>
        </p:spPr>
        <p:txBody>
          <a:bodyPr lIns="91440" tIns="45720" rIns="91440" bIns="45720" anchor="t">
            <a:normAutofit/>
          </a:bodyPr>
          <a:lstStyle/>
          <a:p>
            <a:pPr marL="12700" marR="135255">
              <a:lnSpc>
                <a:spcPct val="91800"/>
              </a:lnSpc>
              <a:spcBef>
                <a:spcPts val="300"/>
              </a:spcBef>
            </a:pPr>
            <a:r>
              <a:rPr lang="en-US" sz="1800" spc="-5" dirty="0">
                <a:solidFill>
                  <a:srgbClr val="404040"/>
                </a:solidFill>
                <a:latin typeface="Times New Roman" panose="02020603050405020304" pitchFamily="18" charset="0"/>
                <a:cs typeface="Times New Roman" panose="02020603050405020304" pitchFamily="18" charset="0"/>
              </a:rPr>
              <a:t>This </a:t>
            </a:r>
            <a:r>
              <a:rPr lang="en-US" sz="1800" dirty="0">
                <a:solidFill>
                  <a:srgbClr val="404040"/>
                </a:solidFill>
                <a:latin typeface="Times New Roman" panose="02020603050405020304" pitchFamily="18" charset="0"/>
                <a:cs typeface="Times New Roman" panose="02020603050405020304" pitchFamily="18" charset="0"/>
              </a:rPr>
              <a:t>query </a:t>
            </a:r>
            <a:r>
              <a:rPr lang="en-US" sz="1800" spc="-5" dirty="0">
                <a:solidFill>
                  <a:srgbClr val="404040"/>
                </a:solidFill>
                <a:latin typeface="Times New Roman" panose="02020603050405020304" pitchFamily="18" charset="0"/>
                <a:cs typeface="Times New Roman" panose="02020603050405020304" pitchFamily="18" charset="0"/>
              </a:rPr>
              <a:t>returns </a:t>
            </a:r>
            <a:r>
              <a:rPr lang="en-US" sz="1800" dirty="0">
                <a:solidFill>
                  <a:srgbClr val="404040"/>
                </a:solidFill>
                <a:latin typeface="Times New Roman" panose="02020603050405020304" pitchFamily="18" charset="0"/>
                <a:cs typeface="Times New Roman" panose="02020603050405020304" pitchFamily="18" charset="0"/>
              </a:rPr>
              <a:t>the </a:t>
            </a:r>
            <a:r>
              <a:rPr lang="en-US" sz="1800" spc="-35" dirty="0">
                <a:solidFill>
                  <a:srgbClr val="404040"/>
                </a:solidFill>
                <a:latin typeface="Times New Roman" panose="02020603050405020304" pitchFamily="18" charset="0"/>
                <a:cs typeface="Times New Roman" panose="02020603050405020304" pitchFamily="18" charset="0"/>
              </a:rPr>
              <a:t>first  </a:t>
            </a:r>
            <a:r>
              <a:rPr lang="en-US" sz="1800" spc="-5" dirty="0">
                <a:solidFill>
                  <a:srgbClr val="404040"/>
                </a:solidFill>
                <a:latin typeface="Times New Roman" panose="02020603050405020304" pitchFamily="18" charset="0"/>
                <a:cs typeface="Times New Roman" panose="02020603050405020304" pitchFamily="18" charset="0"/>
              </a:rPr>
              <a:t>successful </a:t>
            </a:r>
            <a:r>
              <a:rPr lang="en-US" sz="1800" spc="-15" dirty="0">
                <a:solidFill>
                  <a:srgbClr val="404040"/>
                </a:solidFill>
                <a:latin typeface="Times New Roman" panose="02020603050405020304" pitchFamily="18" charset="0"/>
                <a:cs typeface="Times New Roman" panose="02020603050405020304" pitchFamily="18" charset="0"/>
              </a:rPr>
              <a:t>ground </a:t>
            </a:r>
            <a:r>
              <a:rPr lang="en-US" sz="1800" spc="-5" dirty="0">
                <a:solidFill>
                  <a:srgbClr val="404040"/>
                </a:solidFill>
                <a:latin typeface="Times New Roman" panose="02020603050405020304" pitchFamily="18" charset="0"/>
                <a:cs typeface="Times New Roman" panose="02020603050405020304" pitchFamily="18" charset="0"/>
              </a:rPr>
              <a:t>pad</a:t>
            </a:r>
            <a:r>
              <a:rPr lang="en-US" sz="1800" spc="-145" dirty="0">
                <a:solidFill>
                  <a:srgbClr val="404040"/>
                </a:solidFill>
                <a:latin typeface="Times New Roman" panose="02020603050405020304" pitchFamily="18" charset="0"/>
                <a:cs typeface="Times New Roman" panose="02020603050405020304" pitchFamily="18" charset="0"/>
              </a:rPr>
              <a:t> </a:t>
            </a:r>
            <a:r>
              <a:rPr lang="en-US" sz="1800" dirty="0">
                <a:solidFill>
                  <a:srgbClr val="404040"/>
                </a:solidFill>
                <a:latin typeface="Times New Roman" panose="02020603050405020304" pitchFamily="18" charset="0"/>
                <a:cs typeface="Times New Roman" panose="02020603050405020304" pitchFamily="18" charset="0"/>
              </a:rPr>
              <a:t>landing  </a:t>
            </a:r>
            <a:r>
              <a:rPr lang="en-US" sz="1800" spc="-25" dirty="0">
                <a:solidFill>
                  <a:srgbClr val="404040"/>
                </a:solidFill>
                <a:latin typeface="Times New Roman" panose="02020603050405020304" pitchFamily="18" charset="0"/>
                <a:cs typeface="Times New Roman" panose="02020603050405020304" pitchFamily="18" charset="0"/>
              </a:rPr>
              <a:t>date.</a:t>
            </a:r>
          </a:p>
          <a:p>
            <a:pPr algn="l"/>
            <a:r>
              <a:rPr lang="en-US" sz="1800" b="0" i="0" u="none" strike="noStrike" baseline="0" dirty="0">
                <a:latin typeface="Times New Roman" panose="02020603050405020304" pitchFamily="18" charset="0"/>
                <a:cs typeface="Times New Roman" panose="02020603050405020304" pitchFamily="18" charset="0"/>
              </a:rPr>
              <a:t>Using the MIN() function to find out the earliest date in the column DATE.</a:t>
            </a:r>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78B0041-B25A-4AB3-8A19-A077C57E458A}"/>
              </a:ext>
            </a:extLst>
          </p:cNvPr>
          <p:cNvPicPr>
            <a:picLocks noChangeAspect="1"/>
          </p:cNvPicPr>
          <p:nvPr/>
        </p:nvPicPr>
        <p:blipFill>
          <a:blip r:embed="rId3"/>
          <a:stretch>
            <a:fillRect/>
          </a:stretch>
        </p:blipFill>
        <p:spPr>
          <a:xfrm>
            <a:off x="770011" y="1608311"/>
            <a:ext cx="7239000" cy="19526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22865"/>
            <a:ext cx="9745589" cy="1954098"/>
          </a:xfrm>
          <a:prstGeom prst="rect">
            <a:avLst/>
          </a:prstGeom>
        </p:spPr>
        <p:txBody>
          <a:bodyPr lIns="91440" tIns="45720" rIns="91440" bIns="45720" anchor="t">
            <a:normAutofit/>
          </a:bodyPr>
          <a:lstStyle/>
          <a:p>
            <a:pPr marL="12700" marR="5080">
              <a:lnSpc>
                <a:spcPct val="91700"/>
              </a:lnSpc>
              <a:spcBef>
                <a:spcPts val="300"/>
              </a:spcBef>
            </a:pPr>
            <a:r>
              <a:rPr lang="en-US" sz="2000" spc="-5" dirty="0">
                <a:solidFill>
                  <a:srgbClr val="404040"/>
                </a:solidFill>
                <a:latin typeface="Times New Roman" panose="02020603050405020304" pitchFamily="18" charset="0"/>
                <a:cs typeface="Times New Roman" panose="02020603050405020304" pitchFamily="18" charset="0"/>
              </a:rPr>
              <a:t>This </a:t>
            </a:r>
            <a:r>
              <a:rPr lang="en-US" sz="2000" dirty="0">
                <a:solidFill>
                  <a:srgbClr val="404040"/>
                </a:solidFill>
                <a:latin typeface="Times New Roman" panose="02020603050405020304" pitchFamily="18" charset="0"/>
                <a:cs typeface="Times New Roman" panose="02020603050405020304" pitchFamily="18" charset="0"/>
              </a:rPr>
              <a:t>query </a:t>
            </a:r>
            <a:r>
              <a:rPr lang="en-US" sz="2000" spc="-5" dirty="0">
                <a:solidFill>
                  <a:srgbClr val="404040"/>
                </a:solidFill>
                <a:latin typeface="Times New Roman" panose="02020603050405020304" pitchFamily="18" charset="0"/>
                <a:cs typeface="Times New Roman" panose="02020603050405020304" pitchFamily="18" charset="0"/>
              </a:rPr>
              <a:t>returns </a:t>
            </a:r>
            <a:r>
              <a:rPr lang="en-US" sz="2000" dirty="0">
                <a:solidFill>
                  <a:srgbClr val="404040"/>
                </a:solidFill>
                <a:latin typeface="Times New Roman" panose="02020603050405020304" pitchFamily="18" charset="0"/>
                <a:cs typeface="Times New Roman" panose="02020603050405020304" pitchFamily="18" charset="0"/>
              </a:rPr>
              <a:t>the </a:t>
            </a:r>
            <a:r>
              <a:rPr lang="en-US" sz="2000" spc="-20" dirty="0">
                <a:solidFill>
                  <a:srgbClr val="404040"/>
                </a:solidFill>
                <a:latin typeface="Times New Roman" panose="02020603050405020304" pitchFamily="18" charset="0"/>
                <a:cs typeface="Times New Roman" panose="02020603050405020304" pitchFamily="18" charset="0"/>
              </a:rPr>
              <a:t>four  booster </a:t>
            </a:r>
            <a:r>
              <a:rPr lang="en-US" sz="2000" spc="-25" dirty="0">
                <a:solidFill>
                  <a:srgbClr val="404040"/>
                </a:solidFill>
                <a:latin typeface="Times New Roman" panose="02020603050405020304" pitchFamily="18" charset="0"/>
                <a:cs typeface="Times New Roman" panose="02020603050405020304" pitchFamily="18" charset="0"/>
              </a:rPr>
              <a:t>versions </a:t>
            </a:r>
            <a:r>
              <a:rPr lang="en-US" sz="2000" spc="-5" dirty="0">
                <a:solidFill>
                  <a:srgbClr val="404040"/>
                </a:solidFill>
                <a:latin typeface="Times New Roman" panose="02020603050405020304" pitchFamily="18" charset="0"/>
                <a:cs typeface="Times New Roman" panose="02020603050405020304" pitchFamily="18" charset="0"/>
              </a:rPr>
              <a:t>that had  successful </a:t>
            </a:r>
            <a:r>
              <a:rPr lang="en-US" sz="2000" spc="-20" dirty="0">
                <a:solidFill>
                  <a:srgbClr val="404040"/>
                </a:solidFill>
                <a:latin typeface="Times New Roman" panose="02020603050405020304" pitchFamily="18" charset="0"/>
                <a:cs typeface="Times New Roman" panose="02020603050405020304" pitchFamily="18" charset="0"/>
              </a:rPr>
              <a:t>drone </a:t>
            </a:r>
            <a:r>
              <a:rPr lang="en-US" sz="2000" spc="-5" dirty="0">
                <a:solidFill>
                  <a:srgbClr val="404040"/>
                </a:solidFill>
                <a:latin typeface="Times New Roman" panose="02020603050405020304" pitchFamily="18" charset="0"/>
                <a:cs typeface="Times New Roman" panose="02020603050405020304" pitchFamily="18" charset="0"/>
              </a:rPr>
              <a:t>ship</a:t>
            </a:r>
            <a:r>
              <a:rPr lang="en-US" sz="2000" spc="-100" dirty="0">
                <a:solidFill>
                  <a:srgbClr val="404040"/>
                </a:solidFill>
                <a:latin typeface="Times New Roman" panose="02020603050405020304" pitchFamily="18" charset="0"/>
                <a:cs typeface="Times New Roman" panose="02020603050405020304" pitchFamily="18" charset="0"/>
              </a:rPr>
              <a:t> </a:t>
            </a:r>
            <a:r>
              <a:rPr lang="en-US" sz="2000" dirty="0">
                <a:solidFill>
                  <a:srgbClr val="404040"/>
                </a:solidFill>
                <a:latin typeface="Times New Roman" panose="02020603050405020304" pitchFamily="18" charset="0"/>
                <a:cs typeface="Times New Roman" panose="02020603050405020304" pitchFamily="18" charset="0"/>
              </a:rPr>
              <a:t>landings  and a </a:t>
            </a:r>
            <a:r>
              <a:rPr lang="en-US" sz="2000" spc="-5" dirty="0">
                <a:solidFill>
                  <a:srgbClr val="404040"/>
                </a:solidFill>
                <a:latin typeface="Times New Roman" panose="02020603050405020304" pitchFamily="18" charset="0"/>
                <a:cs typeface="Times New Roman" panose="02020603050405020304" pitchFamily="18" charset="0"/>
              </a:rPr>
              <a:t>payload mass between  </a:t>
            </a:r>
            <a:r>
              <a:rPr lang="en-US" sz="2000" dirty="0">
                <a:solidFill>
                  <a:srgbClr val="404040"/>
                </a:solidFill>
                <a:latin typeface="Times New Roman" panose="02020603050405020304" pitchFamily="18" charset="0"/>
                <a:cs typeface="Times New Roman" panose="02020603050405020304" pitchFamily="18" charset="0"/>
              </a:rPr>
              <a:t>4000 and 6000</a:t>
            </a:r>
            <a:r>
              <a:rPr lang="en-US" sz="2000" spc="-165" dirty="0">
                <a:solidFill>
                  <a:srgbClr val="404040"/>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F33DB3D-6E69-4C64-B91D-3F069468AE96}"/>
              </a:ext>
            </a:extLst>
          </p:cNvPr>
          <p:cNvPicPr>
            <a:picLocks noChangeAspect="1"/>
          </p:cNvPicPr>
          <p:nvPr/>
        </p:nvPicPr>
        <p:blipFill>
          <a:blip r:embed="rId3"/>
          <a:stretch>
            <a:fillRect/>
          </a:stretch>
        </p:blipFill>
        <p:spPr>
          <a:xfrm>
            <a:off x="770010" y="1384147"/>
            <a:ext cx="10687962" cy="265160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89888"/>
            <a:ext cx="6630617" cy="53675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Summary of methodologies</a:t>
            </a:r>
            <a:r>
              <a:rPr lang="en-US" sz="2200" dirty="0">
                <a:solidFill>
                  <a:schemeClr val="accent3">
                    <a:lumMod val="25000"/>
                  </a:schemeClr>
                </a:solidFill>
                <a:latin typeface="Times New Roman" panose="02020603050405020304" pitchFamily="18" charset="0"/>
                <a:cs typeface="Times New Roman" panose="02020603050405020304" pitchFamily="18" charset="0"/>
              </a:rPr>
              <a:t>:</a:t>
            </a:r>
          </a:p>
          <a:p>
            <a:pPr algn="l">
              <a:buFont typeface="Wingdings" panose="05000000000000000000" pitchFamily="2" charset="2"/>
              <a:buChar char="Ø"/>
            </a:pPr>
            <a:r>
              <a:rPr lang="en-US" sz="1800" b="0" i="0" u="none" strike="noStrike" baseline="0" dirty="0">
                <a:solidFill>
                  <a:srgbClr val="292929"/>
                </a:solidFill>
                <a:latin typeface="Times New Roman" panose="02020603050405020304" pitchFamily="18" charset="0"/>
                <a:cs typeface="Times New Roman" panose="02020603050405020304" pitchFamily="18" charset="0"/>
              </a:rPr>
              <a:t> Collection of Data</a:t>
            </a:r>
          </a:p>
          <a:p>
            <a:pPr algn="l">
              <a:buFont typeface="Wingdings" panose="05000000000000000000" pitchFamily="2" charset="2"/>
              <a:buChar char="Ø"/>
            </a:pPr>
            <a:r>
              <a:rPr lang="en-US" sz="1800" b="0" i="0" u="none" strike="noStrike" baseline="0" dirty="0">
                <a:solidFill>
                  <a:srgbClr val="292929"/>
                </a:solidFill>
                <a:latin typeface="Times New Roman" panose="02020603050405020304" pitchFamily="18" charset="0"/>
                <a:cs typeface="Times New Roman" panose="02020603050405020304" pitchFamily="18" charset="0"/>
              </a:rPr>
              <a:t> Data wrangling</a:t>
            </a:r>
          </a:p>
          <a:p>
            <a:pPr algn="l">
              <a:buFont typeface="Wingdings" panose="05000000000000000000" pitchFamily="2" charset="2"/>
              <a:buChar char="Ø"/>
            </a:pPr>
            <a:r>
              <a:rPr lang="en-US" sz="1800" b="0" i="0" u="none" strike="noStrike" baseline="0" dirty="0">
                <a:solidFill>
                  <a:srgbClr val="292929"/>
                </a:solidFill>
                <a:latin typeface="Times New Roman" panose="02020603050405020304" pitchFamily="18" charset="0"/>
                <a:cs typeface="Times New Roman" panose="02020603050405020304" pitchFamily="18" charset="0"/>
              </a:rPr>
              <a:t> Exploratory Data Analysis:</a:t>
            </a:r>
          </a:p>
          <a:p>
            <a:pPr marL="800100" lvl="1" indent="-342900">
              <a:buFont typeface="+mj-lt"/>
              <a:buAutoNum type="arabicPeriod"/>
            </a:pPr>
            <a:r>
              <a:rPr lang="en-US" sz="1600" dirty="0">
                <a:solidFill>
                  <a:srgbClr val="292929"/>
                </a:solidFill>
                <a:latin typeface="Times New Roman" panose="02020603050405020304" pitchFamily="18" charset="0"/>
                <a:cs typeface="Times New Roman" panose="02020603050405020304" pitchFamily="18" charset="0"/>
              </a:rPr>
              <a:t>SQL</a:t>
            </a:r>
          </a:p>
          <a:p>
            <a:pPr marL="800100" lvl="1" indent="-342900">
              <a:buFont typeface="+mj-lt"/>
              <a:buAutoNum type="arabicPeriod"/>
            </a:pPr>
            <a:r>
              <a:rPr lang="en-US" sz="1600" b="0" i="0" u="none" strike="noStrike" baseline="0" dirty="0">
                <a:solidFill>
                  <a:srgbClr val="292929"/>
                </a:solidFill>
                <a:latin typeface="Times New Roman" panose="02020603050405020304" pitchFamily="18" charset="0"/>
                <a:cs typeface="Times New Roman" panose="02020603050405020304" pitchFamily="18" charset="0"/>
              </a:rPr>
              <a:t>Data Visualization</a:t>
            </a:r>
          </a:p>
          <a:p>
            <a:pPr algn="l">
              <a:buFont typeface="Wingdings" panose="05000000000000000000" pitchFamily="2" charset="2"/>
              <a:buChar char="Ø"/>
            </a:pPr>
            <a:r>
              <a:rPr lang="en-US" sz="1800" b="0" i="0" u="none" strike="noStrike" baseline="0" dirty="0">
                <a:solidFill>
                  <a:srgbClr val="292929"/>
                </a:solidFill>
                <a:latin typeface="Times New Roman" panose="02020603050405020304" pitchFamily="18" charset="0"/>
                <a:cs typeface="Times New Roman" panose="02020603050405020304" pitchFamily="18" charset="0"/>
              </a:rPr>
              <a:t> Building interactive map with Folium</a:t>
            </a:r>
          </a:p>
          <a:p>
            <a:pPr algn="l">
              <a:buFont typeface="Wingdings" panose="05000000000000000000" pitchFamily="2" charset="2"/>
              <a:buChar char="Ø"/>
            </a:pPr>
            <a:r>
              <a:rPr lang="en-US" sz="1800" dirty="0">
                <a:solidFill>
                  <a:srgbClr val="292929"/>
                </a:solidFill>
                <a:latin typeface="Times New Roman" panose="02020603050405020304" pitchFamily="18" charset="0"/>
                <a:cs typeface="Times New Roman" panose="02020603050405020304" pitchFamily="18" charset="0"/>
              </a:rPr>
              <a:t> </a:t>
            </a:r>
            <a:r>
              <a:rPr lang="en-US" sz="1800" b="0" i="0" u="none" strike="noStrike" baseline="0" dirty="0">
                <a:solidFill>
                  <a:srgbClr val="292929"/>
                </a:solidFill>
                <a:latin typeface="Times New Roman" panose="02020603050405020304" pitchFamily="18" charset="0"/>
                <a:cs typeface="Times New Roman" panose="02020603050405020304" pitchFamily="18" charset="0"/>
              </a:rPr>
              <a:t>Building a Dashboard with Dash(</a:t>
            </a:r>
            <a:r>
              <a:rPr lang="en-US" sz="1800" b="0" i="0" u="none" strike="noStrike" baseline="0" dirty="0" err="1">
                <a:solidFill>
                  <a:srgbClr val="292929"/>
                </a:solidFill>
                <a:latin typeface="Times New Roman" panose="02020603050405020304" pitchFamily="18" charset="0"/>
                <a:cs typeface="Times New Roman" panose="02020603050405020304" pitchFamily="18" charset="0"/>
              </a:rPr>
              <a:t>Plotly</a:t>
            </a:r>
            <a:r>
              <a:rPr lang="en-US" sz="1800" b="0" i="0" u="none" strike="noStrike" baseline="0" dirty="0">
                <a:solidFill>
                  <a:srgbClr val="292929"/>
                </a:solidFill>
                <a:latin typeface="Times New Roman" panose="02020603050405020304" pitchFamily="18" charset="0"/>
                <a:cs typeface="Times New Roman" panose="02020603050405020304" pitchFamily="18" charset="0"/>
              </a:rPr>
              <a:t>)</a:t>
            </a:r>
          </a:p>
          <a:p>
            <a:pPr algn="l">
              <a:buFont typeface="Wingdings" panose="05000000000000000000" pitchFamily="2" charset="2"/>
              <a:buChar char="Ø"/>
            </a:pPr>
            <a:r>
              <a:rPr lang="en-US" sz="1800" dirty="0">
                <a:solidFill>
                  <a:srgbClr val="292929"/>
                </a:solidFill>
                <a:latin typeface="Times New Roman" panose="02020603050405020304" pitchFamily="18" charset="0"/>
                <a:cs typeface="Times New Roman" panose="02020603050405020304" pitchFamily="18" charset="0"/>
              </a:rPr>
              <a:t>Building Classification Models</a:t>
            </a:r>
            <a:endParaRPr lang="en-US" sz="1800" b="0" i="0" u="none" strike="noStrike" baseline="0" dirty="0">
              <a:solidFill>
                <a:srgbClr val="292929"/>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Summary of all results</a:t>
            </a:r>
            <a:r>
              <a:rPr lang="en-US" sz="2200" dirty="0">
                <a:solidFill>
                  <a:schemeClr val="accent3">
                    <a:lumMod val="25000"/>
                  </a:schemeClr>
                </a:solidFill>
                <a:latin typeface="Times New Roman" panose="02020603050405020304" pitchFamily="18" charset="0"/>
                <a:cs typeface="Times New Roman" panose="02020603050405020304" pitchFamily="18" charset="0"/>
              </a:rPr>
              <a:t>:</a:t>
            </a:r>
          </a:p>
          <a:p>
            <a:pPr algn="l">
              <a:buFont typeface="Wingdings" panose="05000000000000000000" pitchFamily="2" charset="2"/>
              <a:buChar char="Ø"/>
            </a:pPr>
            <a:r>
              <a:rPr lang="en-US" sz="1800" b="0" i="0" u="none" strike="noStrike" baseline="0" dirty="0">
                <a:solidFill>
                  <a:srgbClr val="292929"/>
                </a:solidFill>
                <a:latin typeface="Times New Roman" panose="02020603050405020304" pitchFamily="18" charset="0"/>
                <a:cs typeface="Times New Roman" panose="02020603050405020304" pitchFamily="18" charset="0"/>
              </a:rPr>
              <a:t>Exploratory data analysis results</a:t>
            </a:r>
          </a:p>
          <a:p>
            <a:pPr algn="l">
              <a:buFont typeface="Wingdings" panose="05000000000000000000" pitchFamily="2" charset="2"/>
              <a:buChar char="Ø"/>
            </a:pPr>
            <a:r>
              <a:rPr lang="en-US" sz="1800" b="0" i="0" u="none" strike="noStrike" baseline="0" dirty="0">
                <a:solidFill>
                  <a:srgbClr val="292929"/>
                </a:solidFill>
                <a:latin typeface="Times New Roman" panose="02020603050405020304" pitchFamily="18" charset="0"/>
                <a:cs typeface="Times New Roman" panose="02020603050405020304" pitchFamily="18" charset="0"/>
              </a:rPr>
              <a:t>Predictive analysis results</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71505"/>
            <a:ext cx="9745589" cy="1405458"/>
          </a:xfrm>
          <a:prstGeom prst="rect">
            <a:avLst/>
          </a:prstGeom>
        </p:spPr>
        <p:txBody>
          <a:bodyPr>
            <a:normAutofit/>
          </a:bodyPr>
          <a:lstStyle/>
          <a:p>
            <a:pPr algn="l"/>
            <a:r>
              <a:rPr lang="en-US" sz="1800" i="0" u="none" strike="noStrike" baseline="0" dirty="0">
                <a:latin typeface="Times New Roman" panose="02020603050405020304" pitchFamily="18" charset="0"/>
                <a:cs typeface="Times New Roman" panose="02020603050405020304" pitchFamily="18" charset="0"/>
              </a:rPr>
              <a:t>Using the COUNT() function to calculate the total number of columns.</a:t>
            </a:r>
          </a:p>
          <a:p>
            <a:pPr algn="l"/>
            <a:r>
              <a:rPr lang="en-US" sz="1800" i="0" u="none" strike="noStrike" baseline="0" dirty="0">
                <a:latin typeface="Times New Roman" panose="02020603050405020304" pitchFamily="18" charset="0"/>
                <a:cs typeface="Times New Roman" panose="02020603050405020304" pitchFamily="18" charset="0"/>
              </a:rPr>
              <a:t>According to the result, </a:t>
            </a:r>
            <a:r>
              <a:rPr lang="en-US" sz="1800" i="1" u="none" strike="noStrike" baseline="0" dirty="0">
                <a:latin typeface="Times New Roman" panose="02020603050405020304" pitchFamily="18" charset="0"/>
                <a:cs typeface="Times New Roman" panose="02020603050405020304" pitchFamily="18" charset="0"/>
              </a:rPr>
              <a:t>SpaceX </a:t>
            </a:r>
            <a:r>
              <a:rPr lang="en-US" sz="1800" i="0" u="none" strike="noStrike" baseline="0" dirty="0">
                <a:latin typeface="Times New Roman" panose="02020603050405020304" pitchFamily="18" charset="0"/>
                <a:cs typeface="Times New Roman" panose="02020603050405020304" pitchFamily="18" charset="0"/>
              </a:rPr>
              <a:t>seems to have successfully completed 99 of its missions.</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3A856D4-6BBF-4CB3-BC10-E99C01E19223}"/>
              </a:ext>
            </a:extLst>
          </p:cNvPr>
          <p:cNvPicPr>
            <a:picLocks noChangeAspect="1"/>
          </p:cNvPicPr>
          <p:nvPr/>
        </p:nvPicPr>
        <p:blipFill>
          <a:blip r:embed="rId3"/>
          <a:stretch>
            <a:fillRect/>
          </a:stretch>
        </p:blipFill>
        <p:spPr>
          <a:xfrm>
            <a:off x="770010" y="1493520"/>
            <a:ext cx="10582275" cy="2590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55869"/>
            <a:ext cx="8245101" cy="1821094"/>
          </a:xfrm>
          <a:prstGeom prst="rect">
            <a:avLst/>
          </a:prstGeom>
        </p:spPr>
        <p:txBody>
          <a:bodyPr>
            <a:normAutofit/>
          </a:bodyPr>
          <a:lstStyle/>
          <a:p>
            <a:pPr marL="12700" marR="5080">
              <a:lnSpc>
                <a:spcPct val="90100"/>
              </a:lnSpc>
              <a:spcBef>
                <a:spcPts val="340"/>
              </a:spcBef>
            </a:pPr>
            <a:r>
              <a:rPr lang="en-US" sz="1800" spc="-5" dirty="0">
                <a:solidFill>
                  <a:srgbClr val="404040"/>
                </a:solidFill>
                <a:latin typeface="Times New Roman" panose="02020603050405020304" pitchFamily="18" charset="0"/>
                <a:cs typeface="Times New Roman" panose="02020603050405020304" pitchFamily="18" charset="0"/>
              </a:rPr>
              <a:t>This </a:t>
            </a:r>
            <a:r>
              <a:rPr lang="en-US" sz="1800" dirty="0">
                <a:solidFill>
                  <a:srgbClr val="404040"/>
                </a:solidFill>
                <a:latin typeface="Times New Roman" panose="02020603050405020304" pitchFamily="18" charset="0"/>
                <a:cs typeface="Times New Roman" panose="02020603050405020304" pitchFamily="18" charset="0"/>
              </a:rPr>
              <a:t>query </a:t>
            </a:r>
            <a:r>
              <a:rPr lang="en-US" sz="1800" spc="-5" dirty="0">
                <a:solidFill>
                  <a:srgbClr val="404040"/>
                </a:solidFill>
                <a:latin typeface="Times New Roman" panose="02020603050405020304" pitchFamily="18" charset="0"/>
                <a:cs typeface="Times New Roman" panose="02020603050405020304" pitchFamily="18" charset="0"/>
              </a:rPr>
              <a:t>returns </a:t>
            </a:r>
            <a:r>
              <a:rPr lang="en-US" sz="1800" dirty="0">
                <a:solidFill>
                  <a:srgbClr val="404040"/>
                </a:solidFill>
                <a:latin typeface="Times New Roman" panose="02020603050405020304" pitchFamily="18" charset="0"/>
                <a:cs typeface="Times New Roman" panose="02020603050405020304" pitchFamily="18" charset="0"/>
              </a:rPr>
              <a:t>the </a:t>
            </a:r>
            <a:r>
              <a:rPr lang="en-US" sz="1800" spc="-20" dirty="0">
                <a:solidFill>
                  <a:srgbClr val="404040"/>
                </a:solidFill>
                <a:latin typeface="Times New Roman" panose="02020603050405020304" pitchFamily="18" charset="0"/>
                <a:cs typeface="Times New Roman" panose="02020603050405020304" pitchFamily="18" charset="0"/>
              </a:rPr>
              <a:t>booster </a:t>
            </a:r>
            <a:r>
              <a:rPr lang="en-US" sz="1800" spc="-25" dirty="0">
                <a:solidFill>
                  <a:srgbClr val="404040"/>
                </a:solidFill>
                <a:latin typeface="Times New Roman" panose="02020603050405020304" pitchFamily="18" charset="0"/>
                <a:cs typeface="Times New Roman" panose="02020603050405020304" pitchFamily="18" charset="0"/>
              </a:rPr>
              <a:t>versions </a:t>
            </a:r>
            <a:r>
              <a:rPr lang="en-US" sz="1800" spc="-5" dirty="0">
                <a:solidFill>
                  <a:srgbClr val="404040"/>
                </a:solidFill>
                <a:latin typeface="Times New Roman" panose="02020603050405020304" pitchFamily="18" charset="0"/>
                <a:cs typeface="Times New Roman" panose="02020603050405020304" pitchFamily="18" charset="0"/>
              </a:rPr>
              <a:t>that  carried </a:t>
            </a:r>
            <a:r>
              <a:rPr lang="en-US" sz="1800" dirty="0">
                <a:solidFill>
                  <a:srgbClr val="404040"/>
                </a:solidFill>
                <a:latin typeface="Times New Roman" panose="02020603050405020304" pitchFamily="18" charset="0"/>
                <a:cs typeface="Times New Roman" panose="02020603050405020304" pitchFamily="18" charset="0"/>
              </a:rPr>
              <a:t>the </a:t>
            </a:r>
            <a:r>
              <a:rPr lang="en-US" sz="1800" spc="-5" dirty="0">
                <a:solidFill>
                  <a:srgbClr val="404040"/>
                </a:solidFill>
                <a:latin typeface="Times New Roman" panose="02020603050405020304" pitchFamily="18" charset="0"/>
                <a:cs typeface="Times New Roman" panose="02020603050405020304" pitchFamily="18" charset="0"/>
              </a:rPr>
              <a:t>highest </a:t>
            </a:r>
            <a:r>
              <a:rPr lang="en-US" sz="1800" spc="-10" dirty="0">
                <a:solidFill>
                  <a:srgbClr val="404040"/>
                </a:solidFill>
                <a:latin typeface="Times New Roman" panose="02020603050405020304" pitchFamily="18" charset="0"/>
                <a:cs typeface="Times New Roman" panose="02020603050405020304" pitchFamily="18" charset="0"/>
              </a:rPr>
              <a:t>payload </a:t>
            </a:r>
            <a:r>
              <a:rPr lang="en-US" sz="1800" spc="-5" dirty="0">
                <a:solidFill>
                  <a:srgbClr val="404040"/>
                </a:solidFill>
                <a:latin typeface="Times New Roman" panose="02020603050405020304" pitchFamily="18" charset="0"/>
                <a:cs typeface="Times New Roman" panose="02020603050405020304" pitchFamily="18" charset="0"/>
              </a:rPr>
              <a:t>mass of </a:t>
            </a:r>
            <a:r>
              <a:rPr lang="en-US" sz="1800" dirty="0">
                <a:solidFill>
                  <a:srgbClr val="404040"/>
                </a:solidFill>
                <a:latin typeface="Times New Roman" panose="02020603050405020304" pitchFamily="18" charset="0"/>
                <a:cs typeface="Times New Roman" panose="02020603050405020304" pitchFamily="18" charset="0"/>
              </a:rPr>
              <a:t>15600  kg.</a:t>
            </a:r>
            <a:endParaRPr lang="en-US" sz="1800" dirty="0">
              <a:latin typeface="Times New Roman" panose="02020603050405020304" pitchFamily="18" charset="0"/>
              <a:cs typeface="Times New Roman" panose="02020603050405020304" pitchFamily="18" charset="0"/>
            </a:endParaRPr>
          </a:p>
          <a:p>
            <a:pPr marL="12700" marR="71120">
              <a:lnSpc>
                <a:spcPts val="2200"/>
              </a:lnSpc>
              <a:spcBef>
                <a:spcPts val="1440"/>
              </a:spcBef>
            </a:pPr>
            <a:r>
              <a:rPr lang="en-US" sz="1800" spc="-5" dirty="0">
                <a:solidFill>
                  <a:srgbClr val="404040"/>
                </a:solidFill>
                <a:latin typeface="Times New Roman" panose="02020603050405020304" pitchFamily="18" charset="0"/>
                <a:cs typeface="Times New Roman" panose="02020603050405020304" pitchFamily="18" charset="0"/>
              </a:rPr>
              <a:t>These </a:t>
            </a:r>
            <a:r>
              <a:rPr lang="en-US" sz="1800" spc="-20" dirty="0">
                <a:solidFill>
                  <a:srgbClr val="404040"/>
                </a:solidFill>
                <a:latin typeface="Times New Roman" panose="02020603050405020304" pitchFamily="18" charset="0"/>
                <a:cs typeface="Times New Roman" panose="02020603050405020304" pitchFamily="18" charset="0"/>
              </a:rPr>
              <a:t>booster </a:t>
            </a:r>
            <a:r>
              <a:rPr lang="en-US" sz="1800" spc="-25" dirty="0">
                <a:solidFill>
                  <a:srgbClr val="404040"/>
                </a:solidFill>
                <a:latin typeface="Times New Roman" panose="02020603050405020304" pitchFamily="18" charset="0"/>
                <a:cs typeface="Times New Roman" panose="02020603050405020304" pitchFamily="18" charset="0"/>
              </a:rPr>
              <a:t>versions </a:t>
            </a:r>
            <a:r>
              <a:rPr lang="en-US" sz="1800" spc="-20" dirty="0">
                <a:solidFill>
                  <a:srgbClr val="404040"/>
                </a:solidFill>
                <a:latin typeface="Times New Roman" panose="02020603050405020304" pitchFamily="18" charset="0"/>
                <a:cs typeface="Times New Roman" panose="02020603050405020304" pitchFamily="18" charset="0"/>
              </a:rPr>
              <a:t>are </a:t>
            </a:r>
            <a:r>
              <a:rPr lang="en-US" sz="1800" spc="-15" dirty="0">
                <a:solidFill>
                  <a:srgbClr val="404040"/>
                </a:solidFill>
                <a:latin typeface="Times New Roman" panose="02020603050405020304" pitchFamily="18" charset="0"/>
                <a:cs typeface="Times New Roman" panose="02020603050405020304" pitchFamily="18" charset="0"/>
              </a:rPr>
              <a:t>very </a:t>
            </a:r>
            <a:r>
              <a:rPr lang="en-US" sz="1800" spc="-5" dirty="0">
                <a:solidFill>
                  <a:srgbClr val="404040"/>
                </a:solidFill>
                <a:latin typeface="Times New Roman" panose="02020603050405020304" pitchFamily="18" charset="0"/>
                <a:cs typeface="Times New Roman" panose="02020603050405020304" pitchFamily="18" charset="0"/>
              </a:rPr>
              <a:t>similar </a:t>
            </a:r>
            <a:r>
              <a:rPr lang="en-US" sz="1800" dirty="0">
                <a:solidFill>
                  <a:srgbClr val="404040"/>
                </a:solidFill>
                <a:latin typeface="Times New Roman" panose="02020603050405020304" pitchFamily="18" charset="0"/>
                <a:cs typeface="Times New Roman" panose="02020603050405020304" pitchFamily="18" charset="0"/>
              </a:rPr>
              <a:t>and  all </a:t>
            </a:r>
            <a:r>
              <a:rPr lang="en-US" sz="1800" spc="-20" dirty="0">
                <a:solidFill>
                  <a:srgbClr val="404040"/>
                </a:solidFill>
                <a:latin typeface="Times New Roman" panose="02020603050405020304" pitchFamily="18" charset="0"/>
                <a:cs typeface="Times New Roman" panose="02020603050405020304" pitchFamily="18" charset="0"/>
              </a:rPr>
              <a:t>are </a:t>
            </a:r>
            <a:r>
              <a:rPr lang="en-US" sz="1800" spc="-5" dirty="0">
                <a:solidFill>
                  <a:srgbClr val="404040"/>
                </a:solidFill>
                <a:latin typeface="Times New Roman" panose="02020603050405020304" pitchFamily="18" charset="0"/>
                <a:cs typeface="Times New Roman" panose="02020603050405020304" pitchFamily="18" charset="0"/>
              </a:rPr>
              <a:t>of </a:t>
            </a:r>
            <a:r>
              <a:rPr lang="en-US" sz="1800" dirty="0">
                <a:solidFill>
                  <a:srgbClr val="404040"/>
                </a:solidFill>
                <a:latin typeface="Times New Roman" panose="02020603050405020304" pitchFamily="18" charset="0"/>
                <a:cs typeface="Times New Roman" panose="02020603050405020304" pitchFamily="18" charset="0"/>
              </a:rPr>
              <a:t>the F9 B5 </a:t>
            </a:r>
            <a:r>
              <a:rPr lang="en-US" sz="1800" spc="-5" dirty="0">
                <a:solidFill>
                  <a:srgbClr val="404040"/>
                </a:solidFill>
                <a:latin typeface="Times New Roman" panose="02020603050405020304" pitchFamily="18" charset="0"/>
                <a:cs typeface="Times New Roman" panose="02020603050405020304" pitchFamily="18" charset="0"/>
              </a:rPr>
              <a:t>B10xx.x</a:t>
            </a:r>
            <a:r>
              <a:rPr lang="en-US" sz="1800" spc="-140" dirty="0">
                <a:solidFill>
                  <a:srgbClr val="404040"/>
                </a:solidFill>
                <a:latin typeface="Times New Roman" panose="02020603050405020304" pitchFamily="18" charset="0"/>
                <a:cs typeface="Times New Roman" panose="02020603050405020304" pitchFamily="18" charset="0"/>
              </a:rPr>
              <a:t> </a:t>
            </a:r>
            <a:r>
              <a:rPr lang="en-US" sz="1800" spc="-45" dirty="0">
                <a:solidFill>
                  <a:srgbClr val="404040"/>
                </a:solidFill>
                <a:latin typeface="Times New Roman" panose="02020603050405020304" pitchFamily="18" charset="0"/>
                <a:cs typeface="Times New Roman" panose="02020603050405020304" pitchFamily="18" charset="0"/>
              </a:rPr>
              <a:t>variety.</a:t>
            </a:r>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673605C-51B3-467B-917E-4F936A4F0726}"/>
              </a:ext>
            </a:extLst>
          </p:cNvPr>
          <p:cNvPicPr>
            <a:picLocks noChangeAspect="1"/>
          </p:cNvPicPr>
          <p:nvPr/>
        </p:nvPicPr>
        <p:blipFill>
          <a:blip r:embed="rId3"/>
          <a:stretch>
            <a:fillRect/>
          </a:stretch>
        </p:blipFill>
        <p:spPr>
          <a:xfrm>
            <a:off x="770010" y="1480186"/>
            <a:ext cx="5838608" cy="2076450"/>
          </a:xfrm>
          <a:prstGeom prst="rect">
            <a:avLst/>
          </a:prstGeom>
        </p:spPr>
      </p:pic>
      <p:pic>
        <p:nvPicPr>
          <p:cNvPr id="8" name="Picture 7">
            <a:extLst>
              <a:ext uri="{FF2B5EF4-FFF2-40B4-BE49-F238E27FC236}">
                <a16:creationId xmlns:a16="http://schemas.microsoft.com/office/drawing/2014/main" id="{F1FF4B7D-F311-493D-873F-F86D14BFC5B9}"/>
              </a:ext>
            </a:extLst>
          </p:cNvPr>
          <p:cNvPicPr>
            <a:picLocks noChangeAspect="1"/>
          </p:cNvPicPr>
          <p:nvPr/>
        </p:nvPicPr>
        <p:blipFill>
          <a:blip r:embed="rId4"/>
          <a:stretch>
            <a:fillRect/>
          </a:stretch>
        </p:blipFill>
        <p:spPr>
          <a:xfrm>
            <a:off x="9015111" y="1480186"/>
            <a:ext cx="1314450" cy="379017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22371"/>
            <a:ext cx="9745589" cy="1754592"/>
          </a:xfrm>
          <a:prstGeom prst="rect">
            <a:avLst/>
          </a:prstGeom>
        </p:spPr>
        <p:txBody>
          <a:bodyPr lIns="91440" tIns="45720" rIns="91440" bIns="45720" anchor="t">
            <a:normAutofit/>
          </a:bodyPr>
          <a:lstStyle/>
          <a:p>
            <a:pPr marL="12700" marR="5080">
              <a:lnSpc>
                <a:spcPct val="90000"/>
              </a:lnSpc>
              <a:spcBef>
                <a:spcPts val="340"/>
              </a:spcBef>
            </a:pPr>
            <a:r>
              <a:rPr lang="en-US" sz="1800" spc="-5" dirty="0">
                <a:solidFill>
                  <a:srgbClr val="404040"/>
                </a:solidFill>
                <a:latin typeface="Times New Roman" panose="02020603050405020304" pitchFamily="18" charset="0"/>
                <a:cs typeface="Times New Roman" panose="02020603050405020304" pitchFamily="18" charset="0"/>
              </a:rPr>
              <a:t>This </a:t>
            </a:r>
            <a:r>
              <a:rPr lang="en-US" sz="1800" dirty="0">
                <a:solidFill>
                  <a:srgbClr val="404040"/>
                </a:solidFill>
                <a:latin typeface="Times New Roman" panose="02020603050405020304" pitchFamily="18" charset="0"/>
                <a:cs typeface="Times New Roman" panose="02020603050405020304" pitchFamily="18" charset="0"/>
              </a:rPr>
              <a:t>query </a:t>
            </a:r>
            <a:r>
              <a:rPr lang="en-US" sz="1800" spc="-5" dirty="0">
                <a:solidFill>
                  <a:srgbClr val="404040"/>
                </a:solidFill>
                <a:latin typeface="Times New Roman" panose="02020603050405020304" pitchFamily="18" charset="0"/>
                <a:cs typeface="Times New Roman" panose="02020603050405020304" pitchFamily="18" charset="0"/>
              </a:rPr>
              <a:t>returns </a:t>
            </a:r>
            <a:r>
              <a:rPr lang="en-US" sz="1800" dirty="0">
                <a:solidFill>
                  <a:srgbClr val="404040"/>
                </a:solidFill>
                <a:latin typeface="Times New Roman" panose="02020603050405020304" pitchFamily="18" charset="0"/>
                <a:cs typeface="Times New Roman" panose="02020603050405020304" pitchFamily="18" charset="0"/>
              </a:rPr>
              <a:t>the </a:t>
            </a:r>
            <a:r>
              <a:rPr lang="en-US" sz="1800" spc="-5" dirty="0">
                <a:solidFill>
                  <a:srgbClr val="404040"/>
                </a:solidFill>
                <a:latin typeface="Times New Roman" panose="02020603050405020304" pitchFamily="18" charset="0"/>
                <a:cs typeface="Times New Roman" panose="02020603050405020304" pitchFamily="18" charset="0"/>
              </a:rPr>
              <a:t>Month,</a:t>
            </a:r>
            <a:r>
              <a:rPr lang="en-US" sz="1800" spc="-145" dirty="0">
                <a:solidFill>
                  <a:srgbClr val="404040"/>
                </a:solidFill>
                <a:latin typeface="Times New Roman" panose="02020603050405020304" pitchFamily="18" charset="0"/>
                <a:cs typeface="Times New Roman" panose="02020603050405020304" pitchFamily="18" charset="0"/>
              </a:rPr>
              <a:t> </a:t>
            </a:r>
            <a:r>
              <a:rPr lang="en-US" sz="1800" spc="-5" dirty="0">
                <a:solidFill>
                  <a:srgbClr val="404040"/>
                </a:solidFill>
                <a:latin typeface="Times New Roman" panose="02020603050405020304" pitchFamily="18" charset="0"/>
                <a:cs typeface="Times New Roman" panose="02020603050405020304" pitchFamily="18" charset="0"/>
              </a:rPr>
              <a:t>Landing  </a:t>
            </a:r>
            <a:r>
              <a:rPr lang="en-US" sz="1800" spc="-10" dirty="0">
                <a:solidFill>
                  <a:srgbClr val="404040"/>
                </a:solidFill>
                <a:latin typeface="Times New Roman" panose="02020603050405020304" pitchFamily="18" charset="0"/>
                <a:cs typeface="Times New Roman" panose="02020603050405020304" pitchFamily="18" charset="0"/>
              </a:rPr>
              <a:t>Outcome, Booster </a:t>
            </a:r>
            <a:r>
              <a:rPr lang="en-US" sz="1800" spc="-40" dirty="0">
                <a:solidFill>
                  <a:srgbClr val="404040"/>
                </a:solidFill>
                <a:latin typeface="Times New Roman" panose="02020603050405020304" pitchFamily="18" charset="0"/>
                <a:cs typeface="Times New Roman" panose="02020603050405020304" pitchFamily="18" charset="0"/>
              </a:rPr>
              <a:t>Version, </a:t>
            </a:r>
            <a:r>
              <a:rPr lang="en-US" sz="1800" spc="-25" dirty="0">
                <a:solidFill>
                  <a:srgbClr val="404040"/>
                </a:solidFill>
                <a:latin typeface="Times New Roman" panose="02020603050405020304" pitchFamily="18" charset="0"/>
                <a:cs typeface="Times New Roman" panose="02020603050405020304" pitchFamily="18" charset="0"/>
              </a:rPr>
              <a:t>Payload  </a:t>
            </a:r>
            <a:r>
              <a:rPr lang="en-US" sz="1800" dirty="0">
                <a:solidFill>
                  <a:srgbClr val="404040"/>
                </a:solidFill>
                <a:latin typeface="Times New Roman" panose="02020603050405020304" pitchFamily="18" charset="0"/>
                <a:cs typeface="Times New Roman" panose="02020603050405020304" pitchFamily="18" charset="0"/>
              </a:rPr>
              <a:t>Mass </a:t>
            </a:r>
            <a:r>
              <a:rPr lang="en-US" sz="1800" spc="-5" dirty="0">
                <a:solidFill>
                  <a:srgbClr val="404040"/>
                </a:solidFill>
                <a:latin typeface="Times New Roman" panose="02020603050405020304" pitchFamily="18" charset="0"/>
                <a:cs typeface="Times New Roman" panose="02020603050405020304" pitchFamily="18" charset="0"/>
              </a:rPr>
              <a:t>(kg), </a:t>
            </a:r>
            <a:r>
              <a:rPr lang="en-US" sz="1800" dirty="0">
                <a:solidFill>
                  <a:srgbClr val="404040"/>
                </a:solidFill>
                <a:latin typeface="Times New Roman" panose="02020603050405020304" pitchFamily="18" charset="0"/>
                <a:cs typeface="Times New Roman" panose="02020603050405020304" pitchFamily="18" charset="0"/>
              </a:rPr>
              <a:t>and </a:t>
            </a:r>
            <a:r>
              <a:rPr lang="en-US" sz="1800" spc="-5" dirty="0">
                <a:solidFill>
                  <a:srgbClr val="404040"/>
                </a:solidFill>
                <a:latin typeface="Times New Roman" panose="02020603050405020304" pitchFamily="18" charset="0"/>
                <a:cs typeface="Times New Roman" panose="02020603050405020304" pitchFamily="18" charset="0"/>
              </a:rPr>
              <a:t>Launch </a:t>
            </a:r>
            <a:r>
              <a:rPr lang="en-US" sz="1800" spc="-20" dirty="0">
                <a:solidFill>
                  <a:srgbClr val="404040"/>
                </a:solidFill>
                <a:latin typeface="Times New Roman" panose="02020603050405020304" pitchFamily="18" charset="0"/>
                <a:cs typeface="Times New Roman" panose="02020603050405020304" pitchFamily="18" charset="0"/>
              </a:rPr>
              <a:t>site </a:t>
            </a:r>
            <a:r>
              <a:rPr lang="en-US" sz="1800" spc="-5" dirty="0">
                <a:solidFill>
                  <a:srgbClr val="404040"/>
                </a:solidFill>
                <a:latin typeface="Times New Roman" panose="02020603050405020304" pitchFamily="18" charset="0"/>
                <a:cs typeface="Times New Roman" panose="02020603050405020304" pitchFamily="18" charset="0"/>
              </a:rPr>
              <a:t>of </a:t>
            </a:r>
            <a:r>
              <a:rPr lang="en-US" sz="1800" dirty="0">
                <a:solidFill>
                  <a:srgbClr val="404040"/>
                </a:solidFill>
                <a:latin typeface="Times New Roman" panose="02020603050405020304" pitchFamily="18" charset="0"/>
                <a:cs typeface="Times New Roman" panose="02020603050405020304" pitchFamily="18" charset="0"/>
              </a:rPr>
              <a:t>2015  launches </a:t>
            </a:r>
            <a:r>
              <a:rPr lang="en-US" sz="1800" spc="-10" dirty="0">
                <a:solidFill>
                  <a:srgbClr val="404040"/>
                </a:solidFill>
                <a:latin typeface="Times New Roman" panose="02020603050405020304" pitchFamily="18" charset="0"/>
                <a:cs typeface="Times New Roman" panose="02020603050405020304" pitchFamily="18" charset="0"/>
              </a:rPr>
              <a:t>where </a:t>
            </a:r>
            <a:r>
              <a:rPr lang="en-US" sz="1800" spc="-25" dirty="0">
                <a:solidFill>
                  <a:srgbClr val="404040"/>
                </a:solidFill>
                <a:latin typeface="Times New Roman" panose="02020603050405020304" pitchFamily="18" charset="0"/>
                <a:cs typeface="Times New Roman" panose="02020603050405020304" pitchFamily="18" charset="0"/>
              </a:rPr>
              <a:t>stage </a:t>
            </a:r>
            <a:r>
              <a:rPr lang="en-US" sz="1800" dirty="0">
                <a:solidFill>
                  <a:srgbClr val="404040"/>
                </a:solidFill>
                <a:latin typeface="Times New Roman" panose="02020603050405020304" pitchFamily="18" charset="0"/>
                <a:cs typeface="Times New Roman" panose="02020603050405020304" pitchFamily="18" charset="0"/>
              </a:rPr>
              <a:t>1 </a:t>
            </a:r>
            <a:r>
              <a:rPr lang="en-US" sz="1800" spc="-20" dirty="0">
                <a:solidFill>
                  <a:srgbClr val="404040"/>
                </a:solidFill>
                <a:latin typeface="Times New Roman" panose="02020603050405020304" pitchFamily="18" charset="0"/>
                <a:cs typeface="Times New Roman" panose="02020603050405020304" pitchFamily="18" charset="0"/>
              </a:rPr>
              <a:t>failed </a:t>
            </a:r>
            <a:r>
              <a:rPr lang="en-US" sz="1800" spc="-15" dirty="0">
                <a:solidFill>
                  <a:srgbClr val="404040"/>
                </a:solidFill>
                <a:latin typeface="Times New Roman" panose="02020603050405020304" pitchFamily="18" charset="0"/>
                <a:cs typeface="Times New Roman" panose="02020603050405020304" pitchFamily="18" charset="0"/>
              </a:rPr>
              <a:t>to </a:t>
            </a:r>
            <a:r>
              <a:rPr lang="en-US" sz="1800" spc="-5" dirty="0">
                <a:solidFill>
                  <a:srgbClr val="404040"/>
                </a:solidFill>
                <a:latin typeface="Times New Roman" panose="02020603050405020304" pitchFamily="18" charset="0"/>
                <a:cs typeface="Times New Roman" panose="02020603050405020304" pitchFamily="18" charset="0"/>
              </a:rPr>
              <a:t>land  on </a:t>
            </a:r>
            <a:r>
              <a:rPr lang="en-US" sz="1800" dirty="0">
                <a:solidFill>
                  <a:srgbClr val="404040"/>
                </a:solidFill>
                <a:latin typeface="Times New Roman" panose="02020603050405020304" pitchFamily="18" charset="0"/>
                <a:cs typeface="Times New Roman" panose="02020603050405020304" pitchFamily="18" charset="0"/>
              </a:rPr>
              <a:t>a </a:t>
            </a:r>
            <a:r>
              <a:rPr lang="en-US" sz="1800" spc="-20" dirty="0">
                <a:solidFill>
                  <a:srgbClr val="404040"/>
                </a:solidFill>
                <a:latin typeface="Times New Roman" panose="02020603050405020304" pitchFamily="18" charset="0"/>
                <a:cs typeface="Times New Roman" panose="02020603050405020304" pitchFamily="18" charset="0"/>
              </a:rPr>
              <a:t>drone</a:t>
            </a:r>
            <a:r>
              <a:rPr lang="en-US" sz="1800" spc="-80" dirty="0">
                <a:solidFill>
                  <a:srgbClr val="404040"/>
                </a:solidFill>
                <a:latin typeface="Times New Roman" panose="02020603050405020304" pitchFamily="18" charset="0"/>
                <a:cs typeface="Times New Roman" panose="02020603050405020304" pitchFamily="18" charset="0"/>
              </a:rPr>
              <a:t> </a:t>
            </a:r>
            <a:r>
              <a:rPr lang="en-US" sz="1800" spc="-5" dirty="0">
                <a:solidFill>
                  <a:srgbClr val="404040"/>
                </a:solidFill>
                <a:latin typeface="Times New Roman" panose="02020603050405020304" pitchFamily="18" charset="0"/>
                <a:cs typeface="Times New Roman" panose="02020603050405020304" pitchFamily="18" charset="0"/>
              </a:rPr>
              <a:t>ship.</a:t>
            </a:r>
            <a:endParaRPr lang="en-US" sz="1800" dirty="0">
              <a:latin typeface="Times New Roman" panose="02020603050405020304" pitchFamily="18" charset="0"/>
              <a:cs typeface="Times New Roman" panose="02020603050405020304" pitchFamily="18" charset="0"/>
            </a:endParaRPr>
          </a:p>
          <a:p>
            <a:pPr marL="12700">
              <a:lnSpc>
                <a:spcPct val="100000"/>
              </a:lnSpc>
              <a:spcBef>
                <a:spcPts val="1200"/>
              </a:spcBef>
            </a:pPr>
            <a:r>
              <a:rPr lang="en-US" sz="1800" spc="-20" dirty="0">
                <a:solidFill>
                  <a:srgbClr val="404040"/>
                </a:solidFill>
                <a:latin typeface="Times New Roman" panose="02020603050405020304" pitchFamily="18" charset="0"/>
                <a:cs typeface="Times New Roman" panose="02020603050405020304" pitchFamily="18" charset="0"/>
              </a:rPr>
              <a:t>Returned 2 </a:t>
            </a:r>
            <a:r>
              <a:rPr lang="en-US" sz="1800" spc="-5" dirty="0">
                <a:solidFill>
                  <a:srgbClr val="404040"/>
                </a:solidFill>
                <a:latin typeface="Times New Roman" panose="02020603050405020304" pitchFamily="18" charset="0"/>
                <a:cs typeface="Times New Roman" panose="02020603050405020304" pitchFamily="18" charset="0"/>
              </a:rPr>
              <a:t>such</a:t>
            </a:r>
            <a:r>
              <a:rPr lang="en-US" sz="1800" spc="-50" dirty="0">
                <a:solidFill>
                  <a:srgbClr val="404040"/>
                </a:solidFill>
                <a:latin typeface="Times New Roman" panose="02020603050405020304" pitchFamily="18" charset="0"/>
                <a:cs typeface="Times New Roman" panose="02020603050405020304" pitchFamily="18" charset="0"/>
              </a:rPr>
              <a:t> </a:t>
            </a:r>
            <a:r>
              <a:rPr lang="en-US" sz="1800" spc="-5" dirty="0">
                <a:solidFill>
                  <a:srgbClr val="404040"/>
                </a:solidFill>
                <a:latin typeface="Times New Roman" panose="02020603050405020304" pitchFamily="18" charset="0"/>
                <a:cs typeface="Times New Roman" panose="02020603050405020304" pitchFamily="18" charset="0"/>
              </a:rPr>
              <a:t>occurrences.</a:t>
            </a:r>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42F2FB8-4FEA-455B-9326-E69D5E324819}"/>
              </a:ext>
            </a:extLst>
          </p:cNvPr>
          <p:cNvPicPr>
            <a:picLocks noChangeAspect="1"/>
          </p:cNvPicPr>
          <p:nvPr/>
        </p:nvPicPr>
        <p:blipFill>
          <a:blip r:embed="rId3"/>
          <a:stretch>
            <a:fillRect/>
          </a:stretch>
        </p:blipFill>
        <p:spPr>
          <a:xfrm>
            <a:off x="770011" y="1487891"/>
            <a:ext cx="7772400" cy="23526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86198" y="1361773"/>
            <a:ext cx="3735792" cy="4131035"/>
          </a:xfrm>
          <a:prstGeom prst="rect">
            <a:avLst/>
          </a:prstGeom>
        </p:spPr>
        <p:txBody>
          <a:bodyPr lIns="91440" tIns="45720" rIns="91440" bIns="45720" anchor="t"/>
          <a:lstStyle/>
          <a:p>
            <a:pPr marL="12700" marR="5080">
              <a:lnSpc>
                <a:spcPct val="91800"/>
              </a:lnSpc>
              <a:spcBef>
                <a:spcPts val="300"/>
              </a:spcBef>
            </a:pPr>
            <a:r>
              <a:rPr lang="en-US" sz="1800" spc="-5" dirty="0">
                <a:solidFill>
                  <a:srgbClr val="404040"/>
                </a:solidFill>
                <a:latin typeface="Times New Roman" panose="02020603050405020304" pitchFamily="18" charset="0"/>
                <a:cs typeface="Times New Roman" panose="02020603050405020304" pitchFamily="18" charset="0"/>
              </a:rPr>
              <a:t>This </a:t>
            </a:r>
            <a:r>
              <a:rPr lang="en-US" sz="1800" dirty="0">
                <a:solidFill>
                  <a:srgbClr val="404040"/>
                </a:solidFill>
                <a:latin typeface="Times New Roman" panose="02020603050405020304" pitchFamily="18" charset="0"/>
                <a:cs typeface="Times New Roman" panose="02020603050405020304" pitchFamily="18" charset="0"/>
              </a:rPr>
              <a:t>query </a:t>
            </a:r>
            <a:r>
              <a:rPr lang="en-US" sz="1800" spc="-5" dirty="0">
                <a:solidFill>
                  <a:srgbClr val="404040"/>
                </a:solidFill>
                <a:latin typeface="Times New Roman" panose="02020603050405020304" pitchFamily="18" charset="0"/>
                <a:cs typeface="Times New Roman" panose="02020603050405020304" pitchFamily="18" charset="0"/>
              </a:rPr>
              <a:t>returns </a:t>
            </a:r>
            <a:r>
              <a:rPr lang="en-US" sz="1800" dirty="0">
                <a:solidFill>
                  <a:srgbClr val="404040"/>
                </a:solidFill>
                <a:latin typeface="Times New Roman" panose="02020603050405020304" pitchFamily="18" charset="0"/>
                <a:cs typeface="Times New Roman" panose="02020603050405020304" pitchFamily="18" charset="0"/>
              </a:rPr>
              <a:t>a </a:t>
            </a:r>
            <a:r>
              <a:rPr lang="en-US" sz="1800" spc="-20" dirty="0">
                <a:solidFill>
                  <a:srgbClr val="404040"/>
                </a:solidFill>
                <a:latin typeface="Times New Roman" panose="02020603050405020304" pitchFamily="18" charset="0"/>
                <a:cs typeface="Times New Roman" panose="02020603050405020304" pitchFamily="18" charset="0"/>
              </a:rPr>
              <a:t>list </a:t>
            </a:r>
            <a:r>
              <a:rPr lang="en-US" sz="1800" spc="-5" dirty="0">
                <a:solidFill>
                  <a:srgbClr val="404040"/>
                </a:solidFill>
                <a:latin typeface="Times New Roman" panose="02020603050405020304" pitchFamily="18" charset="0"/>
                <a:cs typeface="Times New Roman" panose="02020603050405020304" pitchFamily="18" charset="0"/>
              </a:rPr>
              <a:t>of successful</a:t>
            </a:r>
            <a:r>
              <a:rPr lang="en-US" sz="1800" spc="-125" dirty="0">
                <a:solidFill>
                  <a:srgbClr val="404040"/>
                </a:solidFill>
                <a:latin typeface="Times New Roman" panose="02020603050405020304" pitchFamily="18" charset="0"/>
                <a:cs typeface="Times New Roman" panose="02020603050405020304" pitchFamily="18" charset="0"/>
              </a:rPr>
              <a:t> </a:t>
            </a:r>
            <a:r>
              <a:rPr lang="en-US" sz="1800" dirty="0">
                <a:solidFill>
                  <a:srgbClr val="404040"/>
                </a:solidFill>
                <a:latin typeface="Times New Roman" panose="02020603050405020304" pitchFamily="18" charset="0"/>
                <a:cs typeface="Times New Roman" panose="02020603050405020304" pitchFamily="18" charset="0"/>
              </a:rPr>
              <a:t>landings  and </a:t>
            </a:r>
            <a:r>
              <a:rPr lang="en-US" sz="1800" spc="-5" dirty="0">
                <a:solidFill>
                  <a:srgbClr val="404040"/>
                </a:solidFill>
                <a:latin typeface="Times New Roman" panose="02020603050405020304" pitchFamily="18" charset="0"/>
                <a:cs typeface="Times New Roman" panose="02020603050405020304" pitchFamily="18" charset="0"/>
              </a:rPr>
              <a:t>between </a:t>
            </a:r>
            <a:r>
              <a:rPr lang="en-US" sz="1800" dirty="0">
                <a:solidFill>
                  <a:srgbClr val="404040"/>
                </a:solidFill>
                <a:latin typeface="Times New Roman" panose="02020603050405020304" pitchFamily="18" charset="0"/>
                <a:cs typeface="Times New Roman" panose="02020603050405020304" pitchFamily="18" charset="0"/>
              </a:rPr>
              <a:t>2010-06-04 and 2017-03-20  </a:t>
            </a:r>
            <a:r>
              <a:rPr lang="en-US" sz="1800" spc="-25" dirty="0">
                <a:solidFill>
                  <a:srgbClr val="404040"/>
                </a:solidFill>
                <a:latin typeface="Times New Roman" panose="02020603050405020304" pitchFamily="18" charset="0"/>
                <a:cs typeface="Times New Roman" panose="02020603050405020304" pitchFamily="18" charset="0"/>
              </a:rPr>
              <a:t>inclusively.</a:t>
            </a:r>
          </a:p>
          <a:p>
            <a:pPr algn="l"/>
            <a:r>
              <a:rPr lang="en-US" sz="1800" b="0" i="0" u="none" strike="noStrike" baseline="0" dirty="0">
                <a:latin typeface="Times New Roman" panose="02020603050405020304" pitchFamily="18" charset="0"/>
                <a:cs typeface="Times New Roman" panose="02020603050405020304" pitchFamily="18" charset="0"/>
              </a:rPr>
              <a:t>According to the results, the number of successes and failures between 2010-06-04 and 2017-03-20 was similar.</a:t>
            </a:r>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E9D20EA-5E25-4783-9685-415B9D74E9E0}"/>
              </a:ext>
            </a:extLst>
          </p:cNvPr>
          <p:cNvPicPr>
            <a:picLocks noChangeAspect="1"/>
          </p:cNvPicPr>
          <p:nvPr/>
        </p:nvPicPr>
        <p:blipFill>
          <a:blip r:embed="rId3"/>
          <a:stretch>
            <a:fillRect/>
          </a:stretch>
        </p:blipFill>
        <p:spPr>
          <a:xfrm>
            <a:off x="770010" y="1365191"/>
            <a:ext cx="6916188" cy="41310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35871" y="3629359"/>
            <a:ext cx="3386118" cy="1973419"/>
          </a:xfrm>
          <a:prstGeom prst="rect">
            <a:avLst/>
          </a:prstGeom>
        </p:spPr>
        <p:txBody>
          <a:bodyPr lIns="91440" tIns="45720" rIns="91440" bIns="45720" anchor="t">
            <a:normAutofit/>
          </a:bodyPr>
          <a:lstStyle/>
          <a:p>
            <a:pPr marL="12700" marR="5080">
              <a:lnSpc>
                <a:spcPts val="2290"/>
              </a:lnSpc>
              <a:spcBef>
                <a:spcPts val="270"/>
              </a:spcBef>
            </a:pPr>
            <a:r>
              <a:rPr lang="en-US" sz="1600" spc="-5" dirty="0">
                <a:solidFill>
                  <a:srgbClr val="404040"/>
                </a:solidFill>
                <a:latin typeface="Times New Roman" panose="02020603050405020304" pitchFamily="18" charset="0"/>
                <a:cs typeface="Times New Roman" panose="02020603050405020304" pitchFamily="18" charset="0"/>
              </a:rPr>
              <a:t>The left </a:t>
            </a:r>
            <a:r>
              <a:rPr lang="en-US" sz="1600" dirty="0">
                <a:solidFill>
                  <a:srgbClr val="404040"/>
                </a:solidFill>
                <a:latin typeface="Times New Roman" panose="02020603050405020304" pitchFamily="18" charset="0"/>
                <a:cs typeface="Times New Roman" panose="02020603050405020304" pitchFamily="18" charset="0"/>
              </a:rPr>
              <a:t>map </a:t>
            </a:r>
            <a:r>
              <a:rPr lang="en-US" sz="1600" spc="-15" dirty="0">
                <a:solidFill>
                  <a:srgbClr val="404040"/>
                </a:solidFill>
                <a:latin typeface="Times New Roman" panose="02020603050405020304" pitchFamily="18" charset="0"/>
                <a:cs typeface="Times New Roman" panose="02020603050405020304" pitchFamily="18" charset="0"/>
              </a:rPr>
              <a:t>shows </a:t>
            </a:r>
            <a:r>
              <a:rPr lang="en-US" sz="1600" dirty="0">
                <a:solidFill>
                  <a:srgbClr val="404040"/>
                </a:solidFill>
                <a:latin typeface="Times New Roman" panose="02020603050405020304" pitchFamily="18" charset="0"/>
                <a:cs typeface="Times New Roman" panose="02020603050405020304" pitchFamily="18" charset="0"/>
              </a:rPr>
              <a:t>all launch </a:t>
            </a:r>
            <a:r>
              <a:rPr lang="en-US" sz="1600" spc="-20" dirty="0">
                <a:solidFill>
                  <a:srgbClr val="404040"/>
                </a:solidFill>
                <a:latin typeface="Times New Roman" panose="02020603050405020304" pitchFamily="18" charset="0"/>
                <a:cs typeface="Times New Roman" panose="02020603050405020304" pitchFamily="18" charset="0"/>
              </a:rPr>
              <a:t>sites </a:t>
            </a:r>
            <a:r>
              <a:rPr lang="en-US" sz="1600" spc="-25" dirty="0">
                <a:solidFill>
                  <a:srgbClr val="404040"/>
                </a:solidFill>
                <a:latin typeface="Times New Roman" panose="02020603050405020304" pitchFamily="18" charset="0"/>
                <a:cs typeface="Times New Roman" panose="02020603050405020304" pitchFamily="18" charset="0"/>
              </a:rPr>
              <a:t>relative </a:t>
            </a:r>
            <a:r>
              <a:rPr lang="en-US" sz="1600" spc="-5" dirty="0">
                <a:solidFill>
                  <a:srgbClr val="404040"/>
                </a:solidFill>
                <a:latin typeface="Times New Roman" panose="02020603050405020304" pitchFamily="18" charset="0"/>
                <a:cs typeface="Times New Roman" panose="02020603050405020304" pitchFamily="18" charset="0"/>
              </a:rPr>
              <a:t>US </a:t>
            </a:r>
            <a:r>
              <a:rPr lang="en-US" sz="1600" dirty="0">
                <a:solidFill>
                  <a:srgbClr val="404040"/>
                </a:solidFill>
                <a:latin typeface="Times New Roman" panose="02020603050405020304" pitchFamily="18" charset="0"/>
                <a:cs typeface="Times New Roman" panose="02020603050405020304" pitchFamily="18" charset="0"/>
              </a:rPr>
              <a:t>map. </a:t>
            </a:r>
            <a:r>
              <a:rPr lang="en-US" sz="1600" spc="-5" dirty="0">
                <a:solidFill>
                  <a:srgbClr val="404040"/>
                </a:solidFill>
                <a:latin typeface="Times New Roman" panose="02020603050405020304" pitchFamily="18" charset="0"/>
                <a:cs typeface="Times New Roman" panose="02020603050405020304" pitchFamily="18" charset="0"/>
              </a:rPr>
              <a:t>The right </a:t>
            </a:r>
            <a:r>
              <a:rPr lang="en-US" sz="1600" dirty="0">
                <a:solidFill>
                  <a:srgbClr val="404040"/>
                </a:solidFill>
                <a:latin typeface="Times New Roman" panose="02020603050405020304" pitchFamily="18" charset="0"/>
                <a:cs typeface="Times New Roman" panose="02020603050405020304" pitchFamily="18" charset="0"/>
              </a:rPr>
              <a:t>map </a:t>
            </a:r>
            <a:r>
              <a:rPr lang="en-US" sz="1600" spc="-15" dirty="0">
                <a:solidFill>
                  <a:srgbClr val="404040"/>
                </a:solidFill>
                <a:latin typeface="Times New Roman" panose="02020603050405020304" pitchFamily="18" charset="0"/>
                <a:cs typeface="Times New Roman" panose="02020603050405020304" pitchFamily="18" charset="0"/>
              </a:rPr>
              <a:t>shows </a:t>
            </a:r>
            <a:r>
              <a:rPr lang="en-US" sz="1600" dirty="0">
                <a:solidFill>
                  <a:srgbClr val="404040"/>
                </a:solidFill>
                <a:latin typeface="Times New Roman" panose="02020603050405020304" pitchFamily="18" charset="0"/>
                <a:cs typeface="Times New Roman" panose="02020603050405020304" pitchFamily="18" charset="0"/>
              </a:rPr>
              <a:t>the </a:t>
            </a:r>
            <a:r>
              <a:rPr lang="en-US" sz="1600" spc="-20" dirty="0">
                <a:solidFill>
                  <a:srgbClr val="404040"/>
                </a:solidFill>
                <a:latin typeface="Times New Roman" panose="02020603050405020304" pitchFamily="18" charset="0"/>
                <a:cs typeface="Times New Roman" panose="02020603050405020304" pitchFamily="18" charset="0"/>
              </a:rPr>
              <a:t>two </a:t>
            </a:r>
            <a:r>
              <a:rPr lang="en-US" sz="1600" spc="-5" dirty="0">
                <a:solidFill>
                  <a:srgbClr val="404040"/>
                </a:solidFill>
                <a:latin typeface="Times New Roman" panose="02020603050405020304" pitchFamily="18" charset="0"/>
                <a:cs typeface="Times New Roman" panose="02020603050405020304" pitchFamily="18" charset="0"/>
              </a:rPr>
              <a:t>Florida </a:t>
            </a:r>
            <a:r>
              <a:rPr lang="en-US" sz="1600" dirty="0">
                <a:solidFill>
                  <a:srgbClr val="404040"/>
                </a:solidFill>
                <a:latin typeface="Times New Roman" panose="02020603050405020304" pitchFamily="18" charset="0"/>
                <a:cs typeface="Times New Roman" panose="02020603050405020304" pitchFamily="18" charset="0"/>
              </a:rPr>
              <a:t>launch  </a:t>
            </a:r>
            <a:r>
              <a:rPr lang="en-US" sz="1600" spc="-20" dirty="0">
                <a:solidFill>
                  <a:srgbClr val="404040"/>
                </a:solidFill>
                <a:latin typeface="Times New Roman" panose="02020603050405020304" pitchFamily="18" charset="0"/>
                <a:cs typeface="Times New Roman" panose="02020603050405020304" pitchFamily="18" charset="0"/>
              </a:rPr>
              <a:t>sites </a:t>
            </a:r>
            <a:r>
              <a:rPr lang="en-US" sz="1600" spc="-5" dirty="0">
                <a:solidFill>
                  <a:srgbClr val="404040"/>
                </a:solidFill>
                <a:latin typeface="Times New Roman" panose="02020603050405020304" pitchFamily="18" charset="0"/>
                <a:cs typeface="Times New Roman" panose="02020603050405020304" pitchFamily="18" charset="0"/>
              </a:rPr>
              <a:t>since they </a:t>
            </a:r>
            <a:r>
              <a:rPr lang="en-US" sz="1600" spc="-20" dirty="0">
                <a:solidFill>
                  <a:srgbClr val="404040"/>
                </a:solidFill>
                <a:latin typeface="Times New Roman" panose="02020603050405020304" pitchFamily="18" charset="0"/>
                <a:cs typeface="Times New Roman" panose="02020603050405020304" pitchFamily="18" charset="0"/>
              </a:rPr>
              <a:t>are </a:t>
            </a:r>
            <a:r>
              <a:rPr lang="en-US" sz="1600" spc="-15" dirty="0">
                <a:solidFill>
                  <a:srgbClr val="404040"/>
                </a:solidFill>
                <a:latin typeface="Times New Roman" panose="02020603050405020304" pitchFamily="18" charset="0"/>
                <a:cs typeface="Times New Roman" panose="02020603050405020304" pitchFamily="18" charset="0"/>
              </a:rPr>
              <a:t>very </a:t>
            </a:r>
            <a:r>
              <a:rPr lang="en-US" sz="1600" dirty="0">
                <a:solidFill>
                  <a:srgbClr val="404040"/>
                </a:solidFill>
                <a:latin typeface="Times New Roman" panose="02020603050405020304" pitchFamily="18" charset="0"/>
                <a:cs typeface="Times New Roman" panose="02020603050405020304" pitchFamily="18" charset="0"/>
              </a:rPr>
              <a:t>close </a:t>
            </a:r>
            <a:r>
              <a:rPr lang="en-US" sz="1600" spc="-20" dirty="0">
                <a:solidFill>
                  <a:srgbClr val="404040"/>
                </a:solidFill>
                <a:latin typeface="Times New Roman" panose="02020603050405020304" pitchFamily="18" charset="0"/>
                <a:cs typeface="Times New Roman" panose="02020603050405020304" pitchFamily="18" charset="0"/>
              </a:rPr>
              <a:t>to </a:t>
            </a:r>
            <a:r>
              <a:rPr lang="en-US" sz="1600" dirty="0">
                <a:solidFill>
                  <a:srgbClr val="404040"/>
                </a:solidFill>
                <a:latin typeface="Times New Roman" panose="02020603050405020304" pitchFamily="18" charset="0"/>
                <a:cs typeface="Times New Roman" panose="02020603050405020304" pitchFamily="18" charset="0"/>
              </a:rPr>
              <a:t>each </a:t>
            </a:r>
            <a:r>
              <a:rPr lang="en-US" sz="1600" spc="-65" dirty="0">
                <a:solidFill>
                  <a:srgbClr val="404040"/>
                </a:solidFill>
                <a:latin typeface="Times New Roman" panose="02020603050405020304" pitchFamily="18" charset="0"/>
                <a:cs typeface="Times New Roman" panose="02020603050405020304" pitchFamily="18" charset="0"/>
              </a:rPr>
              <a:t>other. </a:t>
            </a:r>
            <a:r>
              <a:rPr lang="en-US" sz="1600" dirty="0">
                <a:solidFill>
                  <a:srgbClr val="404040"/>
                </a:solidFill>
                <a:latin typeface="Times New Roman" panose="02020603050405020304" pitchFamily="18" charset="0"/>
                <a:cs typeface="Times New Roman" panose="02020603050405020304" pitchFamily="18" charset="0"/>
              </a:rPr>
              <a:t>All launch </a:t>
            </a:r>
            <a:r>
              <a:rPr lang="en-US" sz="1600" spc="-20" dirty="0">
                <a:solidFill>
                  <a:srgbClr val="404040"/>
                </a:solidFill>
                <a:latin typeface="Times New Roman" panose="02020603050405020304" pitchFamily="18" charset="0"/>
                <a:cs typeface="Times New Roman" panose="02020603050405020304" pitchFamily="18" charset="0"/>
              </a:rPr>
              <a:t>sites are </a:t>
            </a:r>
            <a:r>
              <a:rPr lang="en-US" sz="1600" spc="-5" dirty="0">
                <a:solidFill>
                  <a:srgbClr val="404040"/>
                </a:solidFill>
                <a:latin typeface="Times New Roman" panose="02020603050405020304" pitchFamily="18" charset="0"/>
                <a:cs typeface="Times New Roman" panose="02020603050405020304" pitchFamily="18" charset="0"/>
              </a:rPr>
              <a:t>near </a:t>
            </a:r>
            <a:r>
              <a:rPr lang="en-US" sz="1600" dirty="0">
                <a:solidFill>
                  <a:srgbClr val="404040"/>
                </a:solidFill>
                <a:latin typeface="Times New Roman" panose="02020603050405020304" pitchFamily="18" charset="0"/>
                <a:cs typeface="Times New Roman" panose="02020603050405020304" pitchFamily="18" charset="0"/>
              </a:rPr>
              <a:t>the</a:t>
            </a:r>
            <a:r>
              <a:rPr lang="en-US" sz="1600" spc="125" dirty="0">
                <a:solidFill>
                  <a:srgbClr val="404040"/>
                </a:solidFill>
                <a:latin typeface="Times New Roman" panose="02020603050405020304" pitchFamily="18" charset="0"/>
                <a:cs typeface="Times New Roman" panose="02020603050405020304" pitchFamily="18" charset="0"/>
              </a:rPr>
              <a:t> </a:t>
            </a:r>
            <a:r>
              <a:rPr lang="en-US" sz="1600" spc="-5" dirty="0">
                <a:solidFill>
                  <a:srgbClr val="404040"/>
                </a:solidFill>
                <a:latin typeface="Times New Roman" panose="02020603050405020304" pitchFamily="18" charset="0"/>
                <a:cs typeface="Times New Roman" panose="02020603050405020304" pitchFamily="18" charset="0"/>
              </a:rPr>
              <a:t>ocean.</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90A85545-6666-4C2D-91A0-32A88DB1DD2C}"/>
              </a:ext>
            </a:extLst>
          </p:cNvPr>
          <p:cNvPicPr>
            <a:picLocks noChangeAspect="1"/>
          </p:cNvPicPr>
          <p:nvPr/>
        </p:nvPicPr>
        <p:blipFill>
          <a:blip r:embed="rId3"/>
          <a:stretch>
            <a:fillRect/>
          </a:stretch>
        </p:blipFill>
        <p:spPr>
          <a:xfrm>
            <a:off x="770011" y="1321724"/>
            <a:ext cx="7265860" cy="4347556"/>
          </a:xfrm>
          <a:prstGeom prst="rect">
            <a:avLst/>
          </a:prstGeom>
        </p:spPr>
      </p:pic>
      <p:pic>
        <p:nvPicPr>
          <p:cNvPr id="8" name="Picture 7">
            <a:extLst>
              <a:ext uri="{FF2B5EF4-FFF2-40B4-BE49-F238E27FC236}">
                <a16:creationId xmlns:a16="http://schemas.microsoft.com/office/drawing/2014/main" id="{4B2FCE71-18E5-46FA-8B1B-CA49BB684985}"/>
              </a:ext>
            </a:extLst>
          </p:cNvPr>
          <p:cNvPicPr>
            <a:picLocks noChangeAspect="1"/>
          </p:cNvPicPr>
          <p:nvPr/>
        </p:nvPicPr>
        <p:blipFill>
          <a:blip r:embed="rId4"/>
          <a:stretch>
            <a:fillRect/>
          </a:stretch>
        </p:blipFill>
        <p:spPr>
          <a:xfrm>
            <a:off x="8035871" y="1366146"/>
            <a:ext cx="3422101" cy="21501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166" y="1438882"/>
            <a:ext cx="3619110" cy="3606944"/>
          </a:xfrm>
          <a:prstGeom prst="rect">
            <a:avLst/>
          </a:prstGeom>
        </p:spPr>
        <p:txBody>
          <a:bodyPr lIns="91440" tIns="45720" rIns="91440" bIns="45720" anchor="t">
            <a:normAutofit/>
          </a:bodyPr>
          <a:lstStyle/>
          <a:p>
            <a:pPr marL="12700">
              <a:lnSpc>
                <a:spcPts val="2305"/>
              </a:lnSpc>
              <a:spcBef>
                <a:spcPts val="100"/>
              </a:spcBef>
            </a:pPr>
            <a:r>
              <a:rPr lang="en-US" sz="1800" spc="-25" dirty="0">
                <a:solidFill>
                  <a:srgbClr val="404040"/>
                </a:solidFill>
                <a:latin typeface="Times New Roman" panose="02020603050405020304" pitchFamily="18" charset="0"/>
                <a:cs typeface="Times New Roman" panose="02020603050405020304" pitchFamily="18" charset="0"/>
              </a:rPr>
              <a:t>Clusters </a:t>
            </a:r>
            <a:r>
              <a:rPr lang="en-US" sz="1800" spc="-5" dirty="0">
                <a:solidFill>
                  <a:srgbClr val="404040"/>
                </a:solidFill>
                <a:latin typeface="Times New Roman" panose="02020603050405020304" pitchFamily="18" charset="0"/>
                <a:cs typeface="Times New Roman" panose="02020603050405020304" pitchFamily="18" charset="0"/>
              </a:rPr>
              <a:t>on </a:t>
            </a:r>
            <a:r>
              <a:rPr lang="en-US" sz="1800" spc="-15" dirty="0">
                <a:solidFill>
                  <a:srgbClr val="404040"/>
                </a:solidFill>
                <a:latin typeface="Times New Roman" panose="02020603050405020304" pitchFamily="18" charset="0"/>
                <a:cs typeface="Times New Roman" panose="02020603050405020304" pitchFamily="18" charset="0"/>
              </a:rPr>
              <a:t>Folium </a:t>
            </a:r>
            <a:r>
              <a:rPr lang="en-US" sz="1800" dirty="0">
                <a:solidFill>
                  <a:srgbClr val="404040"/>
                </a:solidFill>
                <a:latin typeface="Times New Roman" panose="02020603050405020304" pitchFamily="18" charset="0"/>
                <a:cs typeface="Times New Roman" panose="02020603050405020304" pitchFamily="18" charset="0"/>
              </a:rPr>
              <a:t>map </a:t>
            </a:r>
            <a:r>
              <a:rPr lang="en-US" sz="1800" spc="-5" dirty="0">
                <a:solidFill>
                  <a:srgbClr val="404040"/>
                </a:solidFill>
                <a:latin typeface="Times New Roman" panose="02020603050405020304" pitchFamily="18" charset="0"/>
                <a:cs typeface="Times New Roman" panose="02020603050405020304" pitchFamily="18" charset="0"/>
              </a:rPr>
              <a:t>can </a:t>
            </a:r>
            <a:r>
              <a:rPr lang="en-US" sz="1800" dirty="0">
                <a:solidFill>
                  <a:srgbClr val="404040"/>
                </a:solidFill>
                <a:latin typeface="Times New Roman" panose="02020603050405020304" pitchFamily="18" charset="0"/>
                <a:cs typeface="Times New Roman" panose="02020603050405020304" pitchFamily="18" charset="0"/>
              </a:rPr>
              <a:t>be </a:t>
            </a:r>
            <a:r>
              <a:rPr lang="en-US" sz="1800" spc="-20" dirty="0">
                <a:solidFill>
                  <a:srgbClr val="404040"/>
                </a:solidFill>
                <a:latin typeface="Times New Roman" panose="02020603050405020304" pitchFamily="18" charset="0"/>
                <a:cs typeface="Times New Roman" panose="02020603050405020304" pitchFamily="18" charset="0"/>
              </a:rPr>
              <a:t>clicked </a:t>
            </a:r>
            <a:r>
              <a:rPr lang="en-US" sz="1800" spc="-5" dirty="0">
                <a:solidFill>
                  <a:srgbClr val="404040"/>
                </a:solidFill>
                <a:latin typeface="Times New Roman" panose="02020603050405020304" pitchFamily="18" charset="0"/>
                <a:cs typeface="Times New Roman" panose="02020603050405020304" pitchFamily="18" charset="0"/>
              </a:rPr>
              <a:t>on </a:t>
            </a:r>
            <a:r>
              <a:rPr lang="en-US" sz="1800" spc="-20" dirty="0">
                <a:solidFill>
                  <a:srgbClr val="404040"/>
                </a:solidFill>
                <a:latin typeface="Times New Roman" panose="02020603050405020304" pitchFamily="18" charset="0"/>
                <a:cs typeface="Times New Roman" panose="02020603050405020304" pitchFamily="18" charset="0"/>
              </a:rPr>
              <a:t>to display </a:t>
            </a:r>
            <a:r>
              <a:rPr lang="en-US" sz="1800" dirty="0">
                <a:solidFill>
                  <a:srgbClr val="404040"/>
                </a:solidFill>
                <a:latin typeface="Times New Roman" panose="02020603050405020304" pitchFamily="18" charset="0"/>
                <a:cs typeface="Times New Roman" panose="02020603050405020304" pitchFamily="18" charset="0"/>
              </a:rPr>
              <a:t>each </a:t>
            </a:r>
            <a:r>
              <a:rPr lang="en-US" sz="1800" spc="-5" dirty="0">
                <a:solidFill>
                  <a:srgbClr val="404040"/>
                </a:solidFill>
                <a:latin typeface="Times New Roman" panose="02020603050405020304" pitchFamily="18" charset="0"/>
                <a:cs typeface="Times New Roman" panose="02020603050405020304" pitchFamily="18" charset="0"/>
              </a:rPr>
              <a:t>successful </a:t>
            </a:r>
            <a:r>
              <a:rPr lang="en-US" sz="1800" dirty="0">
                <a:solidFill>
                  <a:srgbClr val="404040"/>
                </a:solidFill>
                <a:latin typeface="Times New Roman" panose="02020603050405020304" pitchFamily="18" charset="0"/>
                <a:cs typeface="Times New Roman" panose="02020603050405020304" pitchFamily="18" charset="0"/>
              </a:rPr>
              <a:t>landing </a:t>
            </a:r>
            <a:r>
              <a:rPr lang="en-US" sz="1800" spc="-5" dirty="0">
                <a:solidFill>
                  <a:srgbClr val="404040"/>
                </a:solidFill>
                <a:latin typeface="Times New Roman" panose="02020603050405020304" pitchFamily="18" charset="0"/>
                <a:cs typeface="Times New Roman" panose="02020603050405020304" pitchFamily="18" charset="0"/>
              </a:rPr>
              <a:t>(green icon) </a:t>
            </a:r>
            <a:r>
              <a:rPr lang="en-US" sz="1800" dirty="0">
                <a:solidFill>
                  <a:srgbClr val="404040"/>
                </a:solidFill>
                <a:latin typeface="Times New Roman" panose="02020603050405020304" pitchFamily="18" charset="0"/>
                <a:cs typeface="Times New Roman" panose="02020603050405020304" pitchFamily="18" charset="0"/>
              </a:rPr>
              <a:t>and</a:t>
            </a:r>
            <a:r>
              <a:rPr lang="en-US" sz="1800" spc="5" dirty="0">
                <a:solidFill>
                  <a:srgbClr val="404040"/>
                </a:solidFill>
                <a:latin typeface="Times New Roman" panose="02020603050405020304" pitchFamily="18" charset="0"/>
                <a:cs typeface="Times New Roman" panose="02020603050405020304" pitchFamily="18" charset="0"/>
              </a:rPr>
              <a:t> </a:t>
            </a:r>
            <a:r>
              <a:rPr lang="en-US" sz="1800" spc="-20" dirty="0">
                <a:solidFill>
                  <a:srgbClr val="404040"/>
                </a:solidFill>
                <a:latin typeface="Times New Roman" panose="02020603050405020304" pitchFamily="18" charset="0"/>
                <a:cs typeface="Times New Roman" panose="02020603050405020304" pitchFamily="18" charset="0"/>
              </a:rPr>
              <a:t>failed</a:t>
            </a:r>
            <a:r>
              <a:rPr lang="en-US" sz="1800" dirty="0">
                <a:latin typeface="Times New Roman" panose="02020603050405020304" pitchFamily="18" charset="0"/>
                <a:cs typeface="Times New Roman" panose="02020603050405020304" pitchFamily="18" charset="0"/>
              </a:rPr>
              <a:t> </a:t>
            </a:r>
            <a:r>
              <a:rPr lang="en-US" sz="1800" spc="-5" dirty="0">
                <a:solidFill>
                  <a:srgbClr val="404040"/>
                </a:solidFill>
                <a:latin typeface="Times New Roman" panose="02020603050405020304" pitchFamily="18" charset="0"/>
                <a:cs typeface="Times New Roman" panose="02020603050405020304" pitchFamily="18" charset="0"/>
              </a:rPr>
              <a:t>landing </a:t>
            </a:r>
            <a:r>
              <a:rPr lang="en-US" sz="1800" spc="-15" dirty="0">
                <a:solidFill>
                  <a:srgbClr val="404040"/>
                </a:solidFill>
                <a:latin typeface="Times New Roman" panose="02020603050405020304" pitchFamily="18" charset="0"/>
                <a:cs typeface="Times New Roman" panose="02020603050405020304" pitchFamily="18" charset="0"/>
              </a:rPr>
              <a:t>(red </a:t>
            </a:r>
            <a:r>
              <a:rPr lang="en-US" sz="1800" spc="-5" dirty="0">
                <a:solidFill>
                  <a:srgbClr val="404040"/>
                </a:solidFill>
                <a:latin typeface="Times New Roman" panose="02020603050405020304" pitchFamily="18" charset="0"/>
                <a:cs typeface="Times New Roman" panose="02020603050405020304" pitchFamily="18" charset="0"/>
              </a:rPr>
              <a:t>icon). </a:t>
            </a:r>
            <a:r>
              <a:rPr lang="en-US" sz="1800" dirty="0">
                <a:solidFill>
                  <a:srgbClr val="404040"/>
                </a:solidFill>
                <a:latin typeface="Times New Roman" panose="02020603050405020304" pitchFamily="18" charset="0"/>
                <a:cs typeface="Times New Roman" panose="02020603050405020304" pitchFamily="18" charset="0"/>
              </a:rPr>
              <a:t>In this </a:t>
            </a:r>
            <a:r>
              <a:rPr lang="en-US" sz="1800" spc="-25" dirty="0">
                <a:solidFill>
                  <a:srgbClr val="404040"/>
                </a:solidFill>
                <a:latin typeface="Times New Roman" panose="02020603050405020304" pitchFamily="18" charset="0"/>
                <a:cs typeface="Times New Roman" panose="02020603050405020304" pitchFamily="18" charset="0"/>
              </a:rPr>
              <a:t>example </a:t>
            </a:r>
            <a:r>
              <a:rPr lang="en-US" sz="1800" spc="-40" dirty="0">
                <a:solidFill>
                  <a:srgbClr val="404040"/>
                </a:solidFill>
                <a:latin typeface="Times New Roman" panose="02020603050405020304" pitchFamily="18" charset="0"/>
                <a:cs typeface="Times New Roman" panose="02020603050405020304" pitchFamily="18" charset="0"/>
              </a:rPr>
              <a:t>VAFB </a:t>
            </a:r>
            <a:r>
              <a:rPr lang="en-US" sz="1800" spc="-5" dirty="0">
                <a:solidFill>
                  <a:srgbClr val="404040"/>
                </a:solidFill>
                <a:latin typeface="Times New Roman" panose="02020603050405020304" pitchFamily="18" charset="0"/>
                <a:cs typeface="Times New Roman" panose="02020603050405020304" pitchFamily="18" charset="0"/>
              </a:rPr>
              <a:t>SLC-4E </a:t>
            </a:r>
            <a:r>
              <a:rPr lang="en-US" sz="1800" spc="-20" dirty="0">
                <a:solidFill>
                  <a:srgbClr val="404040"/>
                </a:solidFill>
                <a:latin typeface="Times New Roman" panose="02020603050405020304" pitchFamily="18" charset="0"/>
                <a:cs typeface="Times New Roman" panose="02020603050405020304" pitchFamily="18" charset="0"/>
              </a:rPr>
              <a:t>shows </a:t>
            </a:r>
            <a:r>
              <a:rPr lang="en-US" sz="1800" dirty="0">
                <a:solidFill>
                  <a:srgbClr val="404040"/>
                </a:solidFill>
                <a:latin typeface="Times New Roman" panose="02020603050405020304" pitchFamily="18" charset="0"/>
                <a:cs typeface="Times New Roman" panose="02020603050405020304" pitchFamily="18" charset="0"/>
              </a:rPr>
              <a:t>4 </a:t>
            </a:r>
            <a:r>
              <a:rPr lang="en-US" sz="1800" spc="-5" dirty="0">
                <a:solidFill>
                  <a:srgbClr val="404040"/>
                </a:solidFill>
                <a:latin typeface="Times New Roman" panose="02020603050405020304" pitchFamily="18" charset="0"/>
                <a:cs typeface="Times New Roman" panose="02020603050405020304" pitchFamily="18" charset="0"/>
              </a:rPr>
              <a:t>successful landings </a:t>
            </a:r>
            <a:r>
              <a:rPr lang="en-US" sz="1800" dirty="0">
                <a:solidFill>
                  <a:srgbClr val="404040"/>
                </a:solidFill>
                <a:latin typeface="Times New Roman" panose="02020603050405020304" pitchFamily="18" charset="0"/>
                <a:cs typeface="Times New Roman" panose="02020603050405020304" pitchFamily="18" charset="0"/>
              </a:rPr>
              <a:t>and 6 </a:t>
            </a:r>
            <a:r>
              <a:rPr lang="en-US" sz="1800" spc="-20" dirty="0">
                <a:solidFill>
                  <a:srgbClr val="404040"/>
                </a:solidFill>
                <a:latin typeface="Times New Roman" panose="02020603050405020304" pitchFamily="18" charset="0"/>
                <a:cs typeface="Times New Roman" panose="02020603050405020304" pitchFamily="18" charset="0"/>
              </a:rPr>
              <a:t>failed</a:t>
            </a:r>
            <a:r>
              <a:rPr lang="en-US" sz="1800" spc="-65" dirty="0">
                <a:solidFill>
                  <a:srgbClr val="404040"/>
                </a:solidFill>
                <a:latin typeface="Times New Roman" panose="02020603050405020304" pitchFamily="18" charset="0"/>
                <a:cs typeface="Times New Roman" panose="02020603050405020304" pitchFamily="18" charset="0"/>
              </a:rPr>
              <a:t> </a:t>
            </a:r>
            <a:r>
              <a:rPr lang="en-US" sz="1800" spc="-5" dirty="0">
                <a:solidFill>
                  <a:srgbClr val="404040"/>
                </a:solidFill>
                <a:latin typeface="Times New Roman" panose="02020603050405020304" pitchFamily="18" charset="0"/>
                <a:cs typeface="Times New Roman" panose="02020603050405020304" pitchFamily="18" charset="0"/>
              </a:rPr>
              <a:t>landings.</a:t>
            </a:r>
            <a:endParaRPr lang="en-US" sz="1800" dirty="0">
              <a:latin typeface="Times New Roman" panose="02020603050405020304" pitchFamily="18" charset="0"/>
              <a:cs typeface="Times New Roman" panose="02020603050405020304" pitchFamily="18" charset="0"/>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E58A3B46-34A2-4FD7-99D9-E1D2D53AC622}"/>
              </a:ext>
            </a:extLst>
          </p:cNvPr>
          <p:cNvPicPr>
            <a:picLocks noChangeAspect="1"/>
          </p:cNvPicPr>
          <p:nvPr/>
        </p:nvPicPr>
        <p:blipFill>
          <a:blip r:embed="rId3"/>
          <a:stretch>
            <a:fillRect/>
          </a:stretch>
        </p:blipFill>
        <p:spPr>
          <a:xfrm>
            <a:off x="770011" y="1438881"/>
            <a:ext cx="5638800" cy="360694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38502"/>
            <a:ext cx="9745589" cy="153846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	</a:t>
            </a:r>
          </a:p>
        </p:txBody>
      </p:sp>
      <p:sp>
        <p:nvSpPr>
          <p:cNvPr id="6" name="object 4">
            <a:extLst>
              <a:ext uri="{FF2B5EF4-FFF2-40B4-BE49-F238E27FC236}">
                <a16:creationId xmlns:a16="http://schemas.microsoft.com/office/drawing/2014/main" id="{CF035285-9332-44F4-A4DC-7EA3C9399DC8}"/>
              </a:ext>
            </a:extLst>
          </p:cNvPr>
          <p:cNvSpPr/>
          <p:nvPr/>
        </p:nvSpPr>
        <p:spPr>
          <a:xfrm>
            <a:off x="2435351" y="1632342"/>
            <a:ext cx="2570988" cy="2581656"/>
          </a:xfrm>
          <a:prstGeom prst="rect">
            <a:avLst/>
          </a:prstGeom>
          <a:blipFill>
            <a:blip r:embed="rId3"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36AFC9A3-170D-4E4A-B05E-69801D5C3BEB}"/>
              </a:ext>
            </a:extLst>
          </p:cNvPr>
          <p:cNvSpPr/>
          <p:nvPr/>
        </p:nvSpPr>
        <p:spPr>
          <a:xfrm>
            <a:off x="5642804" y="1856994"/>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079075"/>
            <a:ext cx="10551583" cy="1097887"/>
          </a:xfrm>
          <a:prstGeom prst="rect">
            <a:avLst/>
          </a:prstGeom>
        </p:spPr>
        <p:txBody>
          <a:bodyPr lIns="91440" tIns="45720" rIns="91440" bIns="45720" anchor="t">
            <a:normAutofit/>
          </a:bodyPr>
          <a:lstStyle/>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6" name="object 4">
            <a:extLst>
              <a:ext uri="{FF2B5EF4-FFF2-40B4-BE49-F238E27FC236}">
                <a16:creationId xmlns:a16="http://schemas.microsoft.com/office/drawing/2014/main" id="{B622E90E-A3A1-4117-ABDE-53B011F52E0F}"/>
              </a:ext>
            </a:extLst>
          </p:cNvPr>
          <p:cNvSpPr/>
          <p:nvPr/>
        </p:nvSpPr>
        <p:spPr>
          <a:xfrm>
            <a:off x="2749711" y="1902505"/>
            <a:ext cx="2570988" cy="2570988"/>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D2E67B2C-1124-429A-978D-B10193254F71}"/>
              </a:ext>
            </a:extLst>
          </p:cNvPr>
          <p:cNvSpPr/>
          <p:nvPr/>
        </p:nvSpPr>
        <p:spPr>
          <a:xfrm>
            <a:off x="6096000" y="2154729"/>
            <a:ext cx="966077" cy="54904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08176"/>
            <a:ext cx="8962544" cy="5221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Project background and context:</a:t>
            </a:r>
          </a:p>
          <a:p>
            <a:pPr marL="0" indent="0">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Space travel may soon be a possibility for common folks on this planet since the arrival of commercial space travel. Space X is currently leading this industry with prices as low as $62 million as compared to the $165 million charged by other providers. </a:t>
            </a:r>
          </a:p>
          <a:p>
            <a:pPr marL="0" indent="0">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This is mainly due to Space X’s ability to recover part of rocket. If we can predict whether the first stage will land successfully, then we can determine the overall cost of the launch more effectively. Space Y can use this information to compete with SpaceX.</a:t>
            </a:r>
          </a:p>
          <a:p>
            <a:pPr>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Problems you want to find answers:</a:t>
            </a:r>
          </a:p>
          <a:p>
            <a:pPr marL="0" indent="0" algn="l">
              <a:buNone/>
            </a:pPr>
            <a:r>
              <a:rPr lang="en-US" sz="1800" b="0" i="0" u="none" strike="noStrike" baseline="0" dirty="0">
                <a:solidFill>
                  <a:srgbClr val="292929"/>
                </a:solidFill>
                <a:latin typeface="Times New Roman" panose="02020603050405020304" pitchFamily="18" charset="0"/>
                <a:cs typeface="Times New Roman" panose="02020603050405020304" pitchFamily="18" charset="0"/>
              </a:rPr>
              <a:t>We want to figure out which variables affect ou</a:t>
            </a:r>
            <a:r>
              <a:rPr lang="en-US" sz="1800" dirty="0">
                <a:solidFill>
                  <a:srgbClr val="292929"/>
                </a:solidFill>
                <a:latin typeface="Times New Roman" panose="02020603050405020304" pitchFamily="18" charset="0"/>
                <a:cs typeface="Times New Roman" panose="02020603050405020304" pitchFamily="18" charset="0"/>
              </a:rPr>
              <a:t>t predicted outcomes the most and then determine the conditions to attain best results and ultimately predicting the success rate of Stage 1.</a:t>
            </a: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36771"/>
            <a:ext cx="10414662" cy="840192"/>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6" name="object 4">
            <a:extLst>
              <a:ext uri="{FF2B5EF4-FFF2-40B4-BE49-F238E27FC236}">
                <a16:creationId xmlns:a16="http://schemas.microsoft.com/office/drawing/2014/main" id="{5DB42AEA-060B-4F42-95DC-5256EB0A6B7C}"/>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6388" y="3133898"/>
            <a:ext cx="3760123" cy="2759803"/>
          </a:xfrm>
          <a:prstGeom prst="rect">
            <a:avLst/>
          </a:prstGeom>
        </p:spPr>
        <p:txBody>
          <a:bodyPr vert="horz" lIns="91440" tIns="45720" rIns="91440" bIns="45720" rtlCol="0" anchor="t">
            <a:normAutofit/>
          </a:bodyPr>
          <a:lstStyle/>
          <a:p>
            <a:pPr algn="l"/>
            <a:r>
              <a:rPr lang="en-US" sz="1800" i="0" u="none" strike="noStrike" baseline="0" dirty="0">
                <a:latin typeface="Times New Roman" panose="02020603050405020304" pitchFamily="18" charset="0"/>
                <a:cs typeface="Times New Roman" panose="02020603050405020304" pitchFamily="18" charset="0"/>
              </a:rPr>
              <a:t>In the test set, the accuracy of all models was virtually the same at 83.33%.(Decision tree gives varying accuracy)</a:t>
            </a:r>
          </a:p>
          <a:p>
            <a:pPr algn="l"/>
            <a:r>
              <a:rPr lang="en-US" sz="1800" i="0" u="none" strike="noStrike" baseline="0" dirty="0">
                <a:latin typeface="Times New Roman" panose="02020603050405020304" pitchFamily="18" charset="0"/>
                <a:cs typeface="Times New Roman" panose="02020603050405020304" pitchFamily="18" charset="0"/>
              </a:rPr>
              <a:t>It should be noted that the test size was small at 18.</a:t>
            </a:r>
          </a:p>
          <a:p>
            <a:pPr algn="l"/>
            <a:r>
              <a:rPr lang="en-US" sz="1800" i="0" u="none" strike="noStrike" baseline="0" dirty="0">
                <a:latin typeface="Times New Roman" panose="02020603050405020304" pitchFamily="18" charset="0"/>
                <a:cs typeface="Times New Roman" panose="02020603050405020304" pitchFamily="18" charset="0"/>
              </a:rPr>
              <a:t>Therefore, more data is needed to determine the optimal model.</a:t>
            </a: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8A7AC879-E591-47C1-9528-C4017A1F1CBB}"/>
              </a:ext>
            </a:extLst>
          </p:cNvPr>
          <p:cNvPicPr>
            <a:picLocks noChangeAspect="1"/>
          </p:cNvPicPr>
          <p:nvPr/>
        </p:nvPicPr>
        <p:blipFill>
          <a:blip r:embed="rId3"/>
          <a:stretch>
            <a:fillRect/>
          </a:stretch>
        </p:blipFill>
        <p:spPr>
          <a:xfrm>
            <a:off x="5220394" y="1443123"/>
            <a:ext cx="6065218" cy="4450579"/>
          </a:xfrm>
          <a:prstGeom prst="rect">
            <a:avLst/>
          </a:prstGeom>
        </p:spPr>
      </p:pic>
      <p:pic>
        <p:nvPicPr>
          <p:cNvPr id="10" name="Picture 9">
            <a:extLst>
              <a:ext uri="{FF2B5EF4-FFF2-40B4-BE49-F238E27FC236}">
                <a16:creationId xmlns:a16="http://schemas.microsoft.com/office/drawing/2014/main" id="{1BCB2D1A-60DC-492F-8FDB-3DDBBEB28873}"/>
              </a:ext>
            </a:extLst>
          </p:cNvPr>
          <p:cNvPicPr>
            <a:picLocks noChangeAspect="1"/>
          </p:cNvPicPr>
          <p:nvPr/>
        </p:nvPicPr>
        <p:blipFill>
          <a:blip r:embed="rId4"/>
          <a:stretch>
            <a:fillRect/>
          </a:stretch>
        </p:blipFill>
        <p:spPr>
          <a:xfrm>
            <a:off x="2654878" y="1443123"/>
            <a:ext cx="2476500" cy="13906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11338" y="1528100"/>
            <a:ext cx="4741327" cy="3314409"/>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479B536-1A7D-47A4-9CDE-CCAEAD97A5DE}"/>
              </a:ext>
            </a:extLst>
          </p:cNvPr>
          <p:cNvPicPr>
            <a:picLocks noChangeAspect="1"/>
          </p:cNvPicPr>
          <p:nvPr/>
        </p:nvPicPr>
        <p:blipFill>
          <a:blip r:embed="rId3"/>
          <a:stretch>
            <a:fillRect/>
          </a:stretch>
        </p:blipFill>
        <p:spPr>
          <a:xfrm>
            <a:off x="770011" y="1523598"/>
            <a:ext cx="4401416" cy="331891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19909" cy="4351338"/>
          </a:xfrm>
          <a:prstGeom prst="rect">
            <a:avLst/>
          </a:prstGeom>
        </p:spPr>
        <p:txBody>
          <a:bodyPr>
            <a:normAutofit/>
          </a:bodyPr>
          <a:lstStyle/>
          <a:p>
            <a:pPr algn="l"/>
            <a:r>
              <a:rPr lang="en-US" sz="2000" b="0" i="0" u="none" strike="noStrike" baseline="0" dirty="0">
                <a:solidFill>
                  <a:srgbClr val="292929"/>
                </a:solidFill>
                <a:latin typeface="Times New Roman" panose="02020603050405020304" pitchFamily="18" charset="0"/>
                <a:cs typeface="Times New Roman" panose="02020603050405020304" pitchFamily="18" charset="0"/>
              </a:rPr>
              <a:t>As the number of flights increased, the success rate increased, and recently it has exceeded 80%.</a:t>
            </a:r>
          </a:p>
          <a:p>
            <a:pPr algn="l"/>
            <a:r>
              <a:rPr lang="en-US" sz="2000" b="0" i="0" u="none" strike="noStrike" baseline="0" dirty="0">
                <a:solidFill>
                  <a:srgbClr val="292929"/>
                </a:solidFill>
                <a:latin typeface="Times New Roman" panose="02020603050405020304" pitchFamily="18" charset="0"/>
                <a:cs typeface="Times New Roman" panose="02020603050405020304" pitchFamily="18" charset="0"/>
              </a:rPr>
              <a:t>Orbital types SSO, HEO, GEO, and ES-L1 have the highest success rate (100%).</a:t>
            </a:r>
          </a:p>
          <a:p>
            <a:pPr algn="l"/>
            <a:r>
              <a:rPr lang="en-US" sz="2000" b="0" i="0" u="none" strike="noStrike" baseline="0" dirty="0">
                <a:solidFill>
                  <a:srgbClr val="292929"/>
                </a:solidFill>
                <a:latin typeface="Times New Roman" panose="02020603050405020304" pitchFamily="18" charset="0"/>
                <a:cs typeface="Times New Roman" panose="02020603050405020304" pitchFamily="18" charset="0"/>
              </a:rPr>
              <a:t>Created data labels and stored data into a DB2 SQL database</a:t>
            </a:r>
          </a:p>
          <a:p>
            <a:pPr algn="l"/>
            <a:r>
              <a:rPr lang="en-US" sz="2000" b="0" i="0" u="none" strike="noStrike" baseline="0" dirty="0">
                <a:solidFill>
                  <a:srgbClr val="292929"/>
                </a:solidFill>
                <a:latin typeface="Times New Roman" panose="02020603050405020304" pitchFamily="18" charset="0"/>
                <a:cs typeface="Times New Roman" panose="02020603050405020304" pitchFamily="18" charset="0"/>
              </a:rPr>
              <a:t>Created a dashboard for visualization</a:t>
            </a:r>
          </a:p>
          <a:p>
            <a:r>
              <a:rPr lang="en-US" sz="2000" b="0" i="0" u="none" strike="noStrike" baseline="0" dirty="0">
                <a:solidFill>
                  <a:srgbClr val="292929"/>
                </a:solidFill>
                <a:latin typeface="Times New Roman" panose="02020603050405020304" pitchFamily="18" charset="0"/>
                <a:cs typeface="Times New Roman" panose="02020603050405020304" pitchFamily="18" charset="0"/>
              </a:rPr>
              <a:t>In this dataset, all models have the same accuracy (83.33%), but it seems that more data is needed to determine the optimal model due to the small data size.</a:t>
            </a:r>
          </a:p>
          <a:p>
            <a:pPr algn="l"/>
            <a:r>
              <a:rPr lang="en-US" sz="2000" b="0" i="0" u="none" strike="noStrike" baseline="0" dirty="0">
                <a:solidFill>
                  <a:srgbClr val="292929"/>
                </a:solidFill>
                <a:latin typeface="Times New Roman" panose="02020603050405020304" pitchFamily="18" charset="0"/>
                <a:cs typeface="Times New Roman" panose="02020603050405020304" pitchFamily="18" charset="0"/>
              </a:rPr>
              <a:t>KSLC-39A has the highest number of launch successes and the highest success rate among all sites.</a:t>
            </a:r>
          </a:p>
          <a:p>
            <a:pPr algn="l"/>
            <a:r>
              <a:rPr lang="en-US" sz="2000" b="0" i="0" u="none" strike="noStrike" baseline="0" dirty="0">
                <a:solidFill>
                  <a:srgbClr val="292929"/>
                </a:solidFill>
                <a:latin typeface="Times New Roman" panose="02020603050405020304" pitchFamily="18" charset="0"/>
                <a:cs typeface="Times New Roman" panose="02020603050405020304" pitchFamily="18" charset="0"/>
              </a:rPr>
              <a:t>The launch success rate of low weighted payloads is higher than that of heavy weighted payloads.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https://github.com/Hyde06/Capstone_SpaceX</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Coursera Applied Data Science Capstone Course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5"/>
              </a:rPr>
              <a:t>https://www.coursera.org/professional-certificates/ibm-data-science?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Combined data from SpaceX public API and used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 to scrape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Generated Training labels by classifying landing as Successful/Unsuccessful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Used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find the best Hyperparameters for our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601586"/>
          </a:xfrm>
          <a:prstGeom prst="rect">
            <a:avLst/>
          </a:prstGeom>
        </p:spPr>
        <p:txBody>
          <a:bodyPr/>
          <a:lstStyle/>
          <a:p>
            <a:pPr marL="0" indent="0">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The data collection process includes a combination of API requests from the SpaceX API and web scraping data from a table in the Wikipedia page of SpaceX, Falcon 9 and Falcon Heavy Launches Records using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BeautifulSoup</a:t>
            </a:r>
            <a:r>
              <a:rPr lang="en-US" sz="1800" dirty="0">
                <a:solidFill>
                  <a:schemeClr val="accent3">
                    <a:lumMod val="25000"/>
                  </a:schemeClr>
                </a:solidFill>
                <a:latin typeface="Times New Roman" panose="02020603050405020304" pitchFamily="18" charset="0"/>
                <a:cs typeface="Times New Roman" panose="02020603050405020304" pitchFamily="18" charset="0"/>
              </a:rPr>
              <a:t>.</a:t>
            </a:r>
          </a:p>
          <a:p>
            <a:pPr marL="0" indent="0">
              <a:lnSpc>
                <a:spcPct val="100000"/>
              </a:lnSpc>
              <a:spcBef>
                <a:spcPts val="1400"/>
              </a:spcBef>
              <a:buNone/>
            </a:pPr>
            <a:r>
              <a:rPr lang="en-US" sz="2000" b="1" dirty="0">
                <a:solidFill>
                  <a:schemeClr val="accent3">
                    <a:lumMod val="25000"/>
                  </a:schemeClr>
                </a:solidFill>
                <a:latin typeface="Times New Roman" panose="02020603050405020304" pitchFamily="18" charset="0"/>
                <a:cs typeface="Times New Roman" panose="02020603050405020304" pitchFamily="18" charset="0"/>
              </a:rPr>
              <a:t>SpaceX API:</a:t>
            </a:r>
          </a:p>
          <a:p>
            <a:pPr marL="342900" indent="-342900">
              <a:lnSpc>
                <a:spcPct val="100000"/>
              </a:lnSpc>
              <a:spcBef>
                <a:spcPts val="1400"/>
              </a:spcBef>
              <a:buFont typeface="+mj-lt"/>
              <a:buAutoNum type="arabicPeriod"/>
            </a:pPr>
            <a:r>
              <a:rPr lang="en-US" sz="1800" dirty="0">
                <a:solidFill>
                  <a:schemeClr val="accent3">
                    <a:lumMod val="25000"/>
                  </a:schemeClr>
                </a:solidFill>
                <a:latin typeface="Times New Roman" panose="02020603050405020304" pitchFamily="18" charset="0"/>
                <a:cs typeface="Times New Roman" panose="02020603050405020304" pitchFamily="18" charset="0"/>
              </a:rPr>
              <a:t>Request data from SpaceX API</a:t>
            </a:r>
          </a:p>
          <a:p>
            <a:pPr marL="342900" indent="-342900">
              <a:lnSpc>
                <a:spcPct val="100000"/>
              </a:lnSpc>
              <a:spcBef>
                <a:spcPts val="1400"/>
              </a:spcBef>
              <a:buFont typeface="+mj-lt"/>
              <a:buAutoNum type="arabicPeriod"/>
            </a:pPr>
            <a:r>
              <a:rPr lang="en-US" sz="1800" dirty="0">
                <a:solidFill>
                  <a:schemeClr val="accent3">
                    <a:lumMod val="25000"/>
                  </a:schemeClr>
                </a:solidFill>
                <a:latin typeface="Times New Roman" panose="02020603050405020304" pitchFamily="18" charset="0"/>
                <a:cs typeface="Times New Roman" panose="02020603050405020304" pitchFamily="18" charset="0"/>
              </a:rPr>
              <a:t>Data is returned in the form of a .JSON </a:t>
            </a:r>
          </a:p>
          <a:p>
            <a:pPr marL="342900" indent="-342900">
              <a:lnSpc>
                <a:spcPct val="100000"/>
              </a:lnSpc>
              <a:spcBef>
                <a:spcPts val="1400"/>
              </a:spcBef>
              <a:buFont typeface="+mj-lt"/>
              <a:buAutoNum type="arabicPeriod"/>
            </a:pPr>
            <a:r>
              <a:rPr lang="en-US" sz="1800" dirty="0">
                <a:solidFill>
                  <a:schemeClr val="accent3">
                    <a:lumMod val="25000"/>
                  </a:schemeClr>
                </a:solidFill>
                <a:latin typeface="Times New Roman" panose="02020603050405020304" pitchFamily="18" charset="0"/>
                <a:cs typeface="Times New Roman" panose="02020603050405020304" pitchFamily="18" charset="0"/>
              </a:rPr>
              <a:t>Data is Normalized and saved</a:t>
            </a:r>
          </a:p>
          <a:p>
            <a:pPr marL="0" indent="0">
              <a:lnSpc>
                <a:spcPct val="100000"/>
              </a:lnSpc>
              <a:spcBef>
                <a:spcPts val="1400"/>
              </a:spcBef>
              <a:buNone/>
            </a:pPr>
            <a:r>
              <a:rPr lang="en-US" sz="2000" b="1" dirty="0">
                <a:solidFill>
                  <a:schemeClr val="accent3">
                    <a:lumMod val="25000"/>
                  </a:schemeClr>
                </a:solidFill>
                <a:latin typeface="Times New Roman" panose="02020603050405020304" pitchFamily="18" charset="0"/>
                <a:cs typeface="Times New Roman" panose="02020603050405020304" pitchFamily="18" charset="0"/>
              </a:rPr>
              <a:t>Web Scraping:</a:t>
            </a:r>
          </a:p>
          <a:p>
            <a:pPr marL="342900" indent="-342900">
              <a:lnSpc>
                <a:spcPct val="100000"/>
              </a:lnSpc>
              <a:spcBef>
                <a:spcPts val="1400"/>
              </a:spcBef>
              <a:buFont typeface="+mj-lt"/>
              <a:buAutoNum type="arabicPeriod"/>
            </a:pPr>
            <a:r>
              <a:rPr lang="en-US" sz="1800" dirty="0">
                <a:solidFill>
                  <a:schemeClr val="accent3">
                    <a:lumMod val="25000"/>
                  </a:schemeClr>
                </a:solidFill>
                <a:latin typeface="Times New Roman" panose="02020603050405020304" pitchFamily="18" charset="0"/>
                <a:cs typeface="Times New Roman" panose="02020603050405020304" pitchFamily="18" charset="0"/>
              </a:rPr>
              <a:t>Get HTML response from the URL</a:t>
            </a:r>
          </a:p>
          <a:p>
            <a:pPr marL="342900" indent="-342900">
              <a:lnSpc>
                <a:spcPct val="100000"/>
              </a:lnSpc>
              <a:spcBef>
                <a:spcPts val="1400"/>
              </a:spcBef>
              <a:buFont typeface="+mj-lt"/>
              <a:buAutoNum type="arabicPeriod"/>
            </a:pPr>
            <a:r>
              <a:rPr lang="en-US" sz="1800" dirty="0">
                <a:solidFill>
                  <a:schemeClr val="accent3">
                    <a:lumMod val="25000"/>
                  </a:schemeClr>
                </a:solidFill>
                <a:latin typeface="Times New Roman" panose="02020603050405020304" pitchFamily="18" charset="0"/>
                <a:cs typeface="Times New Roman" panose="02020603050405020304" pitchFamily="18" charset="0"/>
              </a:rPr>
              <a:t>Extract data using BS4</a:t>
            </a:r>
          </a:p>
          <a:p>
            <a:pPr marL="342900" indent="-342900">
              <a:lnSpc>
                <a:spcPct val="100000"/>
              </a:lnSpc>
              <a:spcBef>
                <a:spcPts val="1400"/>
              </a:spcBef>
              <a:buFont typeface="+mj-lt"/>
              <a:buAutoNum type="arabicPeriod"/>
            </a:pPr>
            <a:r>
              <a:rPr lang="en-US" sz="1800" dirty="0">
                <a:solidFill>
                  <a:schemeClr val="accent3">
                    <a:lumMod val="25000"/>
                  </a:schemeClr>
                </a:solidFill>
                <a:latin typeface="Times New Roman" panose="02020603050405020304" pitchFamily="18" charset="0"/>
                <a:cs typeface="Times New Roman" panose="02020603050405020304" pitchFamily="18" charset="0"/>
              </a:rPr>
              <a:t>Normalize and save as CSV</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910262" y="1316037"/>
            <a:ext cx="5000682" cy="5541963"/>
          </a:xfrm>
          <a:prstGeom prst="rect">
            <a:avLst/>
          </a:prstGeom>
          <a:solidFill>
            <a:schemeClr val="accent1">
              <a:lumMod val="20000"/>
              <a:lumOff val="80000"/>
            </a:schemeClr>
          </a:solidFill>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4449D5F2-E9CD-4A7F-874E-EFDA78FC1203}"/>
              </a:ext>
            </a:extLst>
          </p:cNvPr>
          <p:cNvGraphicFramePr/>
          <p:nvPr>
            <p:extLst>
              <p:ext uri="{D42A27DB-BD31-4B8C-83A1-F6EECF244321}">
                <p14:modId xmlns:p14="http://schemas.microsoft.com/office/powerpoint/2010/main" val="3417595278"/>
              </p:ext>
            </p:extLst>
          </p:nvPr>
        </p:nvGraphicFramePr>
        <p:xfrm>
          <a:off x="5910262" y="1316037"/>
          <a:ext cx="4179943" cy="25562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4" name="Diagram 53">
            <a:extLst>
              <a:ext uri="{FF2B5EF4-FFF2-40B4-BE49-F238E27FC236}">
                <a16:creationId xmlns:a16="http://schemas.microsoft.com/office/drawing/2014/main" id="{3FD260C0-5ECD-4168-946A-1CE83B9E8492}"/>
              </a:ext>
            </a:extLst>
          </p:cNvPr>
          <p:cNvGraphicFramePr/>
          <p:nvPr>
            <p:extLst>
              <p:ext uri="{D42A27DB-BD31-4B8C-83A1-F6EECF244321}">
                <p14:modId xmlns:p14="http://schemas.microsoft.com/office/powerpoint/2010/main" val="1010199842"/>
              </p:ext>
            </p:extLst>
          </p:nvPr>
        </p:nvGraphicFramePr>
        <p:xfrm>
          <a:off x="6731001" y="4071894"/>
          <a:ext cx="4179943" cy="26031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5" name="Arrow: Down 54">
            <a:extLst>
              <a:ext uri="{FF2B5EF4-FFF2-40B4-BE49-F238E27FC236}">
                <a16:creationId xmlns:a16="http://schemas.microsoft.com/office/drawing/2014/main" id="{03554E42-F5FD-4C96-97E2-6A3B04822E93}"/>
              </a:ext>
            </a:extLst>
          </p:cNvPr>
          <p:cNvSpPr/>
          <p:nvPr/>
        </p:nvSpPr>
        <p:spPr>
          <a:xfrm>
            <a:off x="9458076" y="3737113"/>
            <a:ext cx="532738" cy="516835"/>
          </a:xfrm>
          <a:prstGeom prst="downArrow">
            <a:avLst/>
          </a:prstGeom>
          <a:solidFill>
            <a:schemeClr val="bg2">
              <a:alpha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B4AFEA94-6267-42BD-A40C-923BBE1656BF}"/>
              </a:ext>
            </a:extLst>
          </p:cNvPr>
          <p:cNvSpPr txBox="1"/>
          <p:nvPr/>
        </p:nvSpPr>
        <p:spPr>
          <a:xfrm>
            <a:off x="826936" y="1494845"/>
            <a:ext cx="4007457" cy="1200329"/>
          </a:xfrm>
          <a:prstGeom prst="rect">
            <a:avLst/>
          </a:prstGeom>
          <a:noFill/>
        </p:spPr>
        <p:txBody>
          <a:bodyPr wrap="square" rtlCol="0">
            <a:spAutoFit/>
          </a:bodyPr>
          <a:lstStyle/>
          <a:p>
            <a:r>
              <a:rPr lang="en-US" dirty="0" err="1"/>
              <a:t>Github</a:t>
            </a:r>
            <a:r>
              <a:rPr lang="en-US" dirty="0"/>
              <a:t> Link:</a:t>
            </a:r>
          </a:p>
          <a:p>
            <a:r>
              <a:rPr lang="en-US" dirty="0">
                <a:hlinkClick r:id="rId14"/>
              </a:rPr>
              <a:t>https://github.com/Hyde06/Capstone_SpaceX/blob/master/Capstone%20Project%20:%20SpaceX%20REST%20API.ipynb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https://github.com/Hyde06/Capstone_SpaceX/blob/master/Capstone%20Project%20:%20Data%20Collection%20using%20bs4.ipynb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387793"/>
            <a:ext cx="5293126" cy="4931558"/>
          </a:xfrm>
          <a:prstGeom prst="rect">
            <a:avLst/>
          </a:prstGeom>
          <a:solidFill>
            <a:schemeClr val="accent1">
              <a:lumMod val="20000"/>
              <a:lumOff val="80000"/>
            </a:schemeClr>
          </a:solidFill>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F33D9829-1065-4D48-9CF8-0CEED07B226F}"/>
              </a:ext>
            </a:extLst>
          </p:cNvPr>
          <p:cNvGraphicFramePr/>
          <p:nvPr>
            <p:extLst>
              <p:ext uri="{D42A27DB-BD31-4B8C-83A1-F6EECF244321}">
                <p14:modId xmlns:p14="http://schemas.microsoft.com/office/powerpoint/2010/main" val="2623548826"/>
              </p:ext>
            </p:extLst>
          </p:nvPr>
        </p:nvGraphicFramePr>
        <p:xfrm>
          <a:off x="6027811" y="1416409"/>
          <a:ext cx="5067254" cy="4750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501</TotalTime>
  <Words>2116</Words>
  <Application>Microsoft Office PowerPoint</Application>
  <PresentationFormat>Widescreen</PresentationFormat>
  <Paragraphs>252</Paragraphs>
  <Slides>46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Abadi</vt:lpstr>
      <vt:lpstr>Arial</vt:lpstr>
      <vt:lpstr>ArialMT</vt:lpstr>
      <vt:lpstr>Calibri</vt:lpstr>
      <vt:lpstr>Calibri Light</vt:lpstr>
      <vt:lpstr>Carlito</vt:lpstr>
      <vt:lpstr>IBM Plex Mono SemiBold</vt:lpstr>
      <vt:lpstr>IBM Plex Mono Text</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HAIDER  SULTAN SULTAN</cp:lastModifiedBy>
  <cp:revision>199</cp:revision>
  <dcterms:created xsi:type="dcterms:W3CDTF">2021-04-29T18:58:34Z</dcterms:created>
  <dcterms:modified xsi:type="dcterms:W3CDTF">2022-11-30T11:44:31Z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